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6"/>
  </p:notesMasterIdLst>
  <p:handoutMasterIdLst>
    <p:handoutMasterId r:id="rId47"/>
  </p:handoutMasterIdLst>
  <p:sldIdLst>
    <p:sldId id="305" r:id="rId3"/>
    <p:sldId id="304" r:id="rId4"/>
    <p:sldId id="351" r:id="rId5"/>
    <p:sldId id="309" r:id="rId6"/>
    <p:sldId id="313" r:id="rId7"/>
    <p:sldId id="314" r:id="rId8"/>
    <p:sldId id="315" r:id="rId9"/>
    <p:sldId id="316" r:id="rId10"/>
    <p:sldId id="317" r:id="rId11"/>
    <p:sldId id="318" r:id="rId12"/>
    <p:sldId id="310" r:id="rId13"/>
    <p:sldId id="319" r:id="rId14"/>
    <p:sldId id="320" r:id="rId15"/>
    <p:sldId id="321" r:id="rId16"/>
    <p:sldId id="273" r:id="rId17"/>
    <p:sldId id="311" r:id="rId18"/>
    <p:sldId id="322" r:id="rId19"/>
    <p:sldId id="326" r:id="rId20"/>
    <p:sldId id="341" r:id="rId21"/>
    <p:sldId id="342" r:id="rId22"/>
    <p:sldId id="345" r:id="rId23"/>
    <p:sldId id="346" r:id="rId24"/>
    <p:sldId id="347" r:id="rId25"/>
    <p:sldId id="344" r:id="rId26"/>
    <p:sldId id="343" r:id="rId27"/>
    <p:sldId id="328" r:id="rId28"/>
    <p:sldId id="323" r:id="rId29"/>
    <p:sldId id="325" r:id="rId30"/>
    <p:sldId id="348" r:id="rId31"/>
    <p:sldId id="324" r:id="rId32"/>
    <p:sldId id="349" r:id="rId33"/>
    <p:sldId id="329" r:id="rId34"/>
    <p:sldId id="331" r:id="rId35"/>
    <p:sldId id="327" r:id="rId36"/>
    <p:sldId id="332" r:id="rId37"/>
    <p:sldId id="333" r:id="rId38"/>
    <p:sldId id="335" r:id="rId39"/>
    <p:sldId id="350" r:id="rId40"/>
    <p:sldId id="336" r:id="rId41"/>
    <p:sldId id="337" r:id="rId42"/>
    <p:sldId id="338" r:id="rId43"/>
    <p:sldId id="312" r:id="rId44"/>
    <p:sldId id="306" r:id="rId45"/>
  </p:sldIdLst>
  <p:sldSz cx="9144000" cy="5143500" type="screen16x9"/>
  <p:notesSz cx="6858000" cy="9144000"/>
  <p:defaultTextStyle>
    <a:defPPr>
      <a:defRPr lang="en-US"/>
    </a:defPPr>
    <a:lvl1pPr marL="0" algn="l" defTabSz="685754" rtl="0" eaLnBrk="1" latinLnBrk="0" hangingPunct="1">
      <a:defRPr sz="1400" kern="1200">
        <a:solidFill>
          <a:schemeClr val="tx1"/>
        </a:solidFill>
        <a:latin typeface="+mn-lt"/>
        <a:ea typeface="+mn-ea"/>
        <a:cs typeface="+mn-cs"/>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guide id="3" orient="horz" pos="2392">
          <p15:clr>
            <a:srgbClr val="A4A3A4"/>
          </p15:clr>
        </p15:guide>
        <p15:guide id="4" orient="horz" pos="3009">
          <p15:clr>
            <a:srgbClr val="A4A3A4"/>
          </p15:clr>
        </p15:guide>
        <p15:guide id="5" orient="horz" pos="873">
          <p15:clr>
            <a:srgbClr val="A4A3A4"/>
          </p15:clr>
        </p15:guide>
        <p15:guide id="6" pos="5533">
          <p15:clr>
            <a:srgbClr val="A4A3A4"/>
          </p15:clr>
        </p15:guide>
        <p15:guide id="7" pos="145">
          <p15:clr>
            <a:srgbClr val="A4A3A4"/>
          </p15:clr>
        </p15:guide>
        <p15:guide id="8" pos="59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F78"/>
    <a:srgbClr val="BED1F5"/>
    <a:srgbClr val="FF0080"/>
    <a:srgbClr val="FFFFFF"/>
    <a:srgbClr val="404040"/>
    <a:srgbClr val="133372"/>
    <a:srgbClr val="333333"/>
    <a:srgbClr val="242C34"/>
    <a:srgbClr val="112138"/>
    <a:srgbClr val="2D47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unkle Formatvorlage 1 - Akz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99" autoAdjust="0"/>
  </p:normalViewPr>
  <p:slideViewPr>
    <p:cSldViewPr snapToGrid="0">
      <p:cViewPr varScale="1">
        <p:scale>
          <a:sx n="91" d="100"/>
          <a:sy n="91" d="100"/>
        </p:scale>
        <p:origin x="584" y="148"/>
      </p:cViewPr>
      <p:guideLst>
        <p:guide orient="horz" pos="4320"/>
        <p:guide pos="7680"/>
        <p:guide orient="horz" pos="2392"/>
        <p:guide orient="horz" pos="3009"/>
        <p:guide orient="horz" pos="873"/>
        <p:guide pos="5533"/>
        <p:guide pos="145"/>
        <p:guide pos="599"/>
      </p:guideLst>
    </p:cSldViewPr>
  </p:slideViewPr>
  <p:outlineViewPr>
    <p:cViewPr>
      <p:scale>
        <a:sx n="33" d="100"/>
        <a:sy n="33" d="100"/>
      </p:scale>
      <p:origin x="0" y="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60" d="100"/>
          <a:sy n="60" d="100"/>
        </p:scale>
        <p:origin x="2500"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Lato" panose="020F0502020204030203"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10F03A-118D-4C94-ACE7-41C036CB58E7}" type="datetimeFigureOut">
              <a:rPr lang="en-US" smtClean="0">
                <a:latin typeface="Lato" panose="020F0502020204030203" pitchFamily="34" charset="0"/>
              </a:rPr>
              <a:pPr/>
              <a:t>10/5/2018</a:t>
            </a:fld>
            <a:endParaRPr lang="en-US" dirty="0">
              <a:latin typeface="Lato" panose="020F0502020204030203"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Lato" panose="020F0502020204030203" pitchFamily="34" charset="0"/>
            </a:endParaRPr>
          </a:p>
        </p:txBody>
      </p:sp>
    </p:spTree>
    <p:extLst>
      <p:ext uri="{BB962C8B-B14F-4D97-AF65-F5344CB8AC3E}">
        <p14:creationId xmlns:p14="http://schemas.microsoft.com/office/powerpoint/2010/main" val="271736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ato" panose="020F050202020403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ato" panose="020F0502020204030203" pitchFamily="34" charset="0"/>
              </a:defRPr>
            </a:lvl1pPr>
          </a:lstStyle>
          <a:p>
            <a:fld id="{CB707A1A-24F1-4A76-9BBF-2BC941EA698A}" type="datetimeFigureOut">
              <a:rPr lang="en-US" smtClean="0"/>
              <a:pPr/>
              <a:t>10/5/2018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ato" panose="020F050202020403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ato" panose="020F0502020204030203" pitchFamily="34" charset="0"/>
              </a:defRPr>
            </a:lvl1pPr>
          </a:lstStyle>
          <a:p>
            <a:fld id="{0CB6685D-1DC3-467A-9755-A4FC0193B359}" type="slidenum">
              <a:rPr lang="en-US" smtClean="0"/>
              <a:pPr/>
              <a:t>‹Nº›</a:t>
            </a:fld>
            <a:endParaRPr lang="en-US" dirty="0"/>
          </a:p>
        </p:txBody>
      </p:sp>
    </p:spTree>
    <p:extLst>
      <p:ext uri="{BB962C8B-B14F-4D97-AF65-F5344CB8AC3E}">
        <p14:creationId xmlns:p14="http://schemas.microsoft.com/office/powerpoint/2010/main" val="3851575750"/>
      </p:ext>
    </p:extLst>
  </p:cSld>
  <p:clrMap bg1="lt1" tx1="dk1" bg2="lt2" tx2="dk2" accent1="accent1" accent2="accent2" accent3="accent3" accent4="accent4" accent5="accent5" accent6="accent6" hlink="hlink" folHlink="folHlink"/>
  <p:notesStyle>
    <a:lvl1pPr marL="0" algn="l" defTabSz="342877" rtl="0" eaLnBrk="1" latinLnBrk="0" hangingPunct="1">
      <a:defRPr sz="500" kern="1200">
        <a:solidFill>
          <a:schemeClr val="tx1"/>
        </a:solidFill>
        <a:latin typeface="Lato" panose="020F0502020204030203" pitchFamily="34" charset="0"/>
        <a:ea typeface="+mn-ea"/>
        <a:cs typeface="+mn-cs"/>
      </a:defRPr>
    </a:lvl1pPr>
    <a:lvl2pPr marL="171438" algn="l" defTabSz="342877" rtl="0" eaLnBrk="1" latinLnBrk="0" hangingPunct="1">
      <a:defRPr sz="500" kern="1200">
        <a:solidFill>
          <a:schemeClr val="tx1"/>
        </a:solidFill>
        <a:latin typeface="Lato" panose="020F0502020204030203" pitchFamily="34" charset="0"/>
        <a:ea typeface="+mn-ea"/>
        <a:cs typeface="+mn-cs"/>
      </a:defRPr>
    </a:lvl2pPr>
    <a:lvl3pPr marL="342877" algn="l" defTabSz="342877" rtl="0" eaLnBrk="1" latinLnBrk="0" hangingPunct="1">
      <a:defRPr sz="500" kern="1200">
        <a:solidFill>
          <a:schemeClr val="tx1"/>
        </a:solidFill>
        <a:latin typeface="Lato" panose="020F0502020204030203" pitchFamily="34" charset="0"/>
        <a:ea typeface="+mn-ea"/>
        <a:cs typeface="+mn-cs"/>
      </a:defRPr>
    </a:lvl3pPr>
    <a:lvl4pPr marL="514316" algn="l" defTabSz="342877" rtl="0" eaLnBrk="1" latinLnBrk="0" hangingPunct="1">
      <a:defRPr sz="500" kern="1200">
        <a:solidFill>
          <a:schemeClr val="tx1"/>
        </a:solidFill>
        <a:latin typeface="Lato" panose="020F0502020204030203" pitchFamily="34" charset="0"/>
        <a:ea typeface="+mn-ea"/>
        <a:cs typeface="+mn-cs"/>
      </a:defRPr>
    </a:lvl4pPr>
    <a:lvl5pPr marL="685754" algn="l" defTabSz="342877" rtl="0" eaLnBrk="1" latinLnBrk="0" hangingPunct="1">
      <a:defRPr sz="500" kern="1200">
        <a:solidFill>
          <a:schemeClr val="tx1"/>
        </a:solidFill>
        <a:latin typeface="Lato" panose="020F0502020204030203" pitchFamily="34" charset="0"/>
        <a:ea typeface="+mn-ea"/>
        <a:cs typeface="+mn-cs"/>
      </a:defRPr>
    </a:lvl5pPr>
    <a:lvl6pPr marL="857193" algn="l" defTabSz="342877" rtl="0" eaLnBrk="1" latinLnBrk="0" hangingPunct="1">
      <a:defRPr sz="500" kern="1200">
        <a:solidFill>
          <a:schemeClr val="tx1"/>
        </a:solidFill>
        <a:latin typeface="+mn-lt"/>
        <a:ea typeface="+mn-ea"/>
        <a:cs typeface="+mn-cs"/>
      </a:defRPr>
    </a:lvl6pPr>
    <a:lvl7pPr marL="1028632" algn="l" defTabSz="342877" rtl="0" eaLnBrk="1" latinLnBrk="0" hangingPunct="1">
      <a:defRPr sz="500" kern="1200">
        <a:solidFill>
          <a:schemeClr val="tx1"/>
        </a:solidFill>
        <a:latin typeface="+mn-lt"/>
        <a:ea typeface="+mn-ea"/>
        <a:cs typeface="+mn-cs"/>
      </a:defRPr>
    </a:lvl7pPr>
    <a:lvl8pPr marL="1200070" algn="l" defTabSz="342877" rtl="0" eaLnBrk="1" latinLnBrk="0" hangingPunct="1">
      <a:defRPr sz="500" kern="1200">
        <a:solidFill>
          <a:schemeClr val="tx1"/>
        </a:solidFill>
        <a:latin typeface="+mn-lt"/>
        <a:ea typeface="+mn-ea"/>
        <a:cs typeface="+mn-cs"/>
      </a:defRPr>
    </a:lvl8pPr>
    <a:lvl9pPr marL="1371508" algn="l" defTabSz="342877"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a:t>
            </a:fld>
            <a:endParaRPr lang="en-US" dirty="0"/>
          </a:p>
        </p:txBody>
      </p:sp>
    </p:spTree>
    <p:extLst>
      <p:ext uri="{BB962C8B-B14F-4D97-AF65-F5344CB8AC3E}">
        <p14:creationId xmlns:p14="http://schemas.microsoft.com/office/powerpoint/2010/main" val="8918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15</a:t>
            </a:fld>
            <a:endParaRPr lang="en-US" dirty="0"/>
          </a:p>
        </p:txBody>
      </p:sp>
    </p:spTree>
    <p:extLst>
      <p:ext uri="{BB962C8B-B14F-4D97-AF65-F5344CB8AC3E}">
        <p14:creationId xmlns:p14="http://schemas.microsoft.com/office/powerpoint/2010/main" val="1699339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17</a:t>
            </a:fld>
            <a:endParaRPr lang="en-US" dirty="0"/>
          </a:p>
        </p:txBody>
      </p:sp>
    </p:spTree>
    <p:extLst>
      <p:ext uri="{BB962C8B-B14F-4D97-AF65-F5344CB8AC3E}">
        <p14:creationId xmlns:p14="http://schemas.microsoft.com/office/powerpoint/2010/main" val="2244083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18</a:t>
            </a:fld>
            <a:endParaRPr lang="en-US" dirty="0"/>
          </a:p>
        </p:txBody>
      </p:sp>
    </p:spTree>
    <p:extLst>
      <p:ext uri="{BB962C8B-B14F-4D97-AF65-F5344CB8AC3E}">
        <p14:creationId xmlns:p14="http://schemas.microsoft.com/office/powerpoint/2010/main" val="2382301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19</a:t>
            </a:fld>
            <a:endParaRPr lang="en-US" dirty="0"/>
          </a:p>
        </p:txBody>
      </p:sp>
    </p:spTree>
    <p:extLst>
      <p:ext uri="{BB962C8B-B14F-4D97-AF65-F5344CB8AC3E}">
        <p14:creationId xmlns:p14="http://schemas.microsoft.com/office/powerpoint/2010/main" val="522639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20</a:t>
            </a:fld>
            <a:endParaRPr lang="en-US" dirty="0"/>
          </a:p>
        </p:txBody>
      </p:sp>
    </p:spTree>
    <p:extLst>
      <p:ext uri="{BB962C8B-B14F-4D97-AF65-F5344CB8AC3E}">
        <p14:creationId xmlns:p14="http://schemas.microsoft.com/office/powerpoint/2010/main" val="1811463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21</a:t>
            </a:fld>
            <a:endParaRPr lang="en-US" dirty="0"/>
          </a:p>
        </p:txBody>
      </p:sp>
    </p:spTree>
    <p:extLst>
      <p:ext uri="{BB962C8B-B14F-4D97-AF65-F5344CB8AC3E}">
        <p14:creationId xmlns:p14="http://schemas.microsoft.com/office/powerpoint/2010/main" val="2617317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22</a:t>
            </a:fld>
            <a:endParaRPr lang="en-US" dirty="0"/>
          </a:p>
        </p:txBody>
      </p:sp>
    </p:spTree>
    <p:extLst>
      <p:ext uri="{BB962C8B-B14F-4D97-AF65-F5344CB8AC3E}">
        <p14:creationId xmlns:p14="http://schemas.microsoft.com/office/powerpoint/2010/main" val="345284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23</a:t>
            </a:fld>
            <a:endParaRPr lang="en-US" dirty="0"/>
          </a:p>
        </p:txBody>
      </p:sp>
    </p:spTree>
    <p:extLst>
      <p:ext uri="{BB962C8B-B14F-4D97-AF65-F5344CB8AC3E}">
        <p14:creationId xmlns:p14="http://schemas.microsoft.com/office/powerpoint/2010/main" val="3379609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24</a:t>
            </a:fld>
            <a:endParaRPr lang="en-US" dirty="0"/>
          </a:p>
        </p:txBody>
      </p:sp>
    </p:spTree>
    <p:extLst>
      <p:ext uri="{BB962C8B-B14F-4D97-AF65-F5344CB8AC3E}">
        <p14:creationId xmlns:p14="http://schemas.microsoft.com/office/powerpoint/2010/main" val="1440283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25</a:t>
            </a:fld>
            <a:endParaRPr lang="en-US" dirty="0"/>
          </a:p>
        </p:txBody>
      </p:sp>
    </p:spTree>
    <p:extLst>
      <p:ext uri="{BB962C8B-B14F-4D97-AF65-F5344CB8AC3E}">
        <p14:creationId xmlns:p14="http://schemas.microsoft.com/office/powerpoint/2010/main" val="32927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6</a:t>
            </a:fld>
            <a:endParaRPr lang="en-US" dirty="0"/>
          </a:p>
        </p:txBody>
      </p:sp>
    </p:spTree>
    <p:extLst>
      <p:ext uri="{BB962C8B-B14F-4D97-AF65-F5344CB8AC3E}">
        <p14:creationId xmlns:p14="http://schemas.microsoft.com/office/powerpoint/2010/main" val="317199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26</a:t>
            </a:fld>
            <a:endParaRPr lang="en-US" dirty="0"/>
          </a:p>
        </p:txBody>
      </p:sp>
    </p:spTree>
    <p:extLst>
      <p:ext uri="{BB962C8B-B14F-4D97-AF65-F5344CB8AC3E}">
        <p14:creationId xmlns:p14="http://schemas.microsoft.com/office/powerpoint/2010/main" val="94743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27</a:t>
            </a:fld>
            <a:endParaRPr lang="en-US" dirty="0"/>
          </a:p>
        </p:txBody>
      </p:sp>
    </p:spTree>
    <p:extLst>
      <p:ext uri="{BB962C8B-B14F-4D97-AF65-F5344CB8AC3E}">
        <p14:creationId xmlns:p14="http://schemas.microsoft.com/office/powerpoint/2010/main" val="3446779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28</a:t>
            </a:fld>
            <a:endParaRPr lang="en-US" dirty="0"/>
          </a:p>
        </p:txBody>
      </p:sp>
    </p:spTree>
    <p:extLst>
      <p:ext uri="{BB962C8B-B14F-4D97-AF65-F5344CB8AC3E}">
        <p14:creationId xmlns:p14="http://schemas.microsoft.com/office/powerpoint/2010/main" val="3583412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29</a:t>
            </a:fld>
            <a:endParaRPr lang="en-US" dirty="0"/>
          </a:p>
        </p:txBody>
      </p:sp>
    </p:spTree>
    <p:extLst>
      <p:ext uri="{BB962C8B-B14F-4D97-AF65-F5344CB8AC3E}">
        <p14:creationId xmlns:p14="http://schemas.microsoft.com/office/powerpoint/2010/main" val="1271058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30</a:t>
            </a:fld>
            <a:endParaRPr lang="en-US" dirty="0"/>
          </a:p>
        </p:txBody>
      </p:sp>
    </p:spTree>
    <p:extLst>
      <p:ext uri="{BB962C8B-B14F-4D97-AF65-F5344CB8AC3E}">
        <p14:creationId xmlns:p14="http://schemas.microsoft.com/office/powerpoint/2010/main" val="698036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31</a:t>
            </a:fld>
            <a:endParaRPr lang="en-US" dirty="0"/>
          </a:p>
        </p:txBody>
      </p:sp>
    </p:spTree>
    <p:extLst>
      <p:ext uri="{BB962C8B-B14F-4D97-AF65-F5344CB8AC3E}">
        <p14:creationId xmlns:p14="http://schemas.microsoft.com/office/powerpoint/2010/main" val="63041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32</a:t>
            </a:fld>
            <a:endParaRPr lang="en-US" dirty="0"/>
          </a:p>
        </p:txBody>
      </p:sp>
    </p:spTree>
    <p:extLst>
      <p:ext uri="{BB962C8B-B14F-4D97-AF65-F5344CB8AC3E}">
        <p14:creationId xmlns:p14="http://schemas.microsoft.com/office/powerpoint/2010/main" val="3739758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33</a:t>
            </a:fld>
            <a:endParaRPr lang="en-US" dirty="0"/>
          </a:p>
        </p:txBody>
      </p:sp>
    </p:spTree>
    <p:extLst>
      <p:ext uri="{BB962C8B-B14F-4D97-AF65-F5344CB8AC3E}">
        <p14:creationId xmlns:p14="http://schemas.microsoft.com/office/powerpoint/2010/main" val="1723646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34</a:t>
            </a:fld>
            <a:endParaRPr lang="en-US" dirty="0"/>
          </a:p>
        </p:txBody>
      </p:sp>
    </p:spTree>
    <p:extLst>
      <p:ext uri="{BB962C8B-B14F-4D97-AF65-F5344CB8AC3E}">
        <p14:creationId xmlns:p14="http://schemas.microsoft.com/office/powerpoint/2010/main" val="3364022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36</a:t>
            </a:fld>
            <a:endParaRPr lang="en-US" dirty="0"/>
          </a:p>
        </p:txBody>
      </p:sp>
    </p:spTree>
    <p:extLst>
      <p:ext uri="{BB962C8B-B14F-4D97-AF65-F5344CB8AC3E}">
        <p14:creationId xmlns:p14="http://schemas.microsoft.com/office/powerpoint/2010/main" val="117041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7</a:t>
            </a:fld>
            <a:endParaRPr lang="en-US" dirty="0"/>
          </a:p>
        </p:txBody>
      </p:sp>
    </p:spTree>
    <p:extLst>
      <p:ext uri="{BB962C8B-B14F-4D97-AF65-F5344CB8AC3E}">
        <p14:creationId xmlns:p14="http://schemas.microsoft.com/office/powerpoint/2010/main" val="3425588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37</a:t>
            </a:fld>
            <a:endParaRPr lang="en-US" dirty="0"/>
          </a:p>
        </p:txBody>
      </p:sp>
    </p:spTree>
    <p:extLst>
      <p:ext uri="{BB962C8B-B14F-4D97-AF65-F5344CB8AC3E}">
        <p14:creationId xmlns:p14="http://schemas.microsoft.com/office/powerpoint/2010/main" val="404106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38</a:t>
            </a:fld>
            <a:endParaRPr lang="en-US" dirty="0"/>
          </a:p>
        </p:txBody>
      </p:sp>
    </p:spTree>
    <p:extLst>
      <p:ext uri="{BB962C8B-B14F-4D97-AF65-F5344CB8AC3E}">
        <p14:creationId xmlns:p14="http://schemas.microsoft.com/office/powerpoint/2010/main" val="2252069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39</a:t>
            </a:fld>
            <a:endParaRPr lang="en-US" dirty="0"/>
          </a:p>
        </p:txBody>
      </p:sp>
    </p:spTree>
    <p:extLst>
      <p:ext uri="{BB962C8B-B14F-4D97-AF65-F5344CB8AC3E}">
        <p14:creationId xmlns:p14="http://schemas.microsoft.com/office/powerpoint/2010/main" val="3769925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40</a:t>
            </a:fld>
            <a:endParaRPr lang="en-US" dirty="0"/>
          </a:p>
        </p:txBody>
      </p:sp>
    </p:spTree>
    <p:extLst>
      <p:ext uri="{BB962C8B-B14F-4D97-AF65-F5344CB8AC3E}">
        <p14:creationId xmlns:p14="http://schemas.microsoft.com/office/powerpoint/2010/main" val="106735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41</a:t>
            </a:fld>
            <a:endParaRPr lang="en-US" dirty="0"/>
          </a:p>
        </p:txBody>
      </p:sp>
    </p:spTree>
    <p:extLst>
      <p:ext uri="{BB962C8B-B14F-4D97-AF65-F5344CB8AC3E}">
        <p14:creationId xmlns:p14="http://schemas.microsoft.com/office/powerpoint/2010/main" val="916211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8</a:t>
            </a:fld>
            <a:endParaRPr lang="en-US" dirty="0"/>
          </a:p>
        </p:txBody>
      </p:sp>
    </p:spTree>
    <p:extLst>
      <p:ext uri="{BB962C8B-B14F-4D97-AF65-F5344CB8AC3E}">
        <p14:creationId xmlns:p14="http://schemas.microsoft.com/office/powerpoint/2010/main" val="2543069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9</a:t>
            </a:fld>
            <a:endParaRPr lang="en-US" dirty="0"/>
          </a:p>
        </p:txBody>
      </p:sp>
    </p:spTree>
    <p:extLst>
      <p:ext uri="{BB962C8B-B14F-4D97-AF65-F5344CB8AC3E}">
        <p14:creationId xmlns:p14="http://schemas.microsoft.com/office/powerpoint/2010/main" val="3823081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10</a:t>
            </a:fld>
            <a:endParaRPr lang="en-US" dirty="0"/>
          </a:p>
        </p:txBody>
      </p:sp>
    </p:spTree>
    <p:extLst>
      <p:ext uri="{BB962C8B-B14F-4D97-AF65-F5344CB8AC3E}">
        <p14:creationId xmlns:p14="http://schemas.microsoft.com/office/powerpoint/2010/main" val="2923812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12</a:t>
            </a:fld>
            <a:endParaRPr lang="en-US" dirty="0"/>
          </a:p>
        </p:txBody>
      </p:sp>
    </p:spTree>
    <p:extLst>
      <p:ext uri="{BB962C8B-B14F-4D97-AF65-F5344CB8AC3E}">
        <p14:creationId xmlns:p14="http://schemas.microsoft.com/office/powerpoint/2010/main" val="428884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13</a:t>
            </a:fld>
            <a:endParaRPr lang="en-US" dirty="0"/>
          </a:p>
        </p:txBody>
      </p:sp>
    </p:spTree>
    <p:extLst>
      <p:ext uri="{BB962C8B-B14F-4D97-AF65-F5344CB8AC3E}">
        <p14:creationId xmlns:p14="http://schemas.microsoft.com/office/powerpoint/2010/main" val="1166603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14</a:t>
            </a:fld>
            <a:endParaRPr lang="en-US" dirty="0"/>
          </a:p>
        </p:txBody>
      </p:sp>
    </p:spTree>
    <p:extLst>
      <p:ext uri="{BB962C8B-B14F-4D97-AF65-F5344CB8AC3E}">
        <p14:creationId xmlns:p14="http://schemas.microsoft.com/office/powerpoint/2010/main" val="3461484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DA6D21-557B-45F7-84C3-2377B8B770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566" t="407" r="2620" b="-406"/>
          <a:stretch/>
        </p:blipFill>
        <p:spPr>
          <a:xfrm>
            <a:off x="245536" y="1"/>
            <a:ext cx="6966193" cy="5143500"/>
          </a:xfrm>
          <a:prstGeom prst="rect">
            <a:avLst/>
          </a:prstGeom>
        </p:spPr>
      </p:pic>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pic>
        <p:nvPicPr>
          <p:cNvPr id="32" name="Picture 31">
            <a:extLst>
              <a:ext uri="{FF2B5EF4-FFF2-40B4-BE49-F238E27FC236}">
                <a16:creationId xmlns:a16="http://schemas.microsoft.com/office/drawing/2014/main" id="{6FDBF1C9-94E2-49BC-9D8A-CDE0C54B48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73956" y="2005277"/>
            <a:ext cx="2728002" cy="720000"/>
          </a:xfrm>
          <a:prstGeom prst="rect">
            <a:avLst/>
          </a:prstGeom>
        </p:spPr>
      </p:pic>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spTree>
    <p:extLst>
      <p:ext uri="{BB962C8B-B14F-4D97-AF65-F5344CB8AC3E}">
        <p14:creationId xmlns:p14="http://schemas.microsoft.com/office/powerpoint/2010/main" val="236892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Column">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r>
              <a:rPr lang="en-GB" noProof="0"/>
              <a:t>Swiss Software Engineering: </a:t>
            </a:r>
            <a:r>
              <a:rPr lang="en-GB" b="1" noProof="0">
                <a:latin typeface="Calibri"/>
                <a:cs typeface="Calibri"/>
              </a:rPr>
              <a:t>betterask.erni</a:t>
            </a:r>
          </a:p>
        </p:txBody>
      </p:sp>
      <p:sp>
        <p:nvSpPr>
          <p:cNvPr id="3" name="Slide Number Placeholder 2"/>
          <p:cNvSpPr>
            <a:spLocks noGrp="1"/>
          </p:cNvSpPr>
          <p:nvPr>
            <p:ph type="sldNum" sz="quarter" idx="17"/>
          </p:nvPr>
        </p:nvSpPr>
        <p:spPr/>
        <p:txBody>
          <a:bodyPr/>
          <a:lstStyle/>
          <a:p>
            <a:fld id="{9F5F539E-0E69-451B-AC12-57C40F9178F7}" type="slidenum">
              <a:rPr lang="en-GB" noProof="0" smtClean="0"/>
              <a:pPr/>
              <a:t>‹Nº›</a:t>
            </a:fld>
            <a:endParaRPr lang="en-GB" noProof="0"/>
          </a:p>
        </p:txBody>
      </p:sp>
      <p:sp>
        <p:nvSpPr>
          <p:cNvPr id="1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1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18" name="Inhaltsplatzhalter 7"/>
          <p:cNvSpPr>
            <a:spLocks noGrp="1"/>
          </p:cNvSpPr>
          <p:nvPr>
            <p:ph sz="quarter" idx="28" hasCustomPrompt="1"/>
          </p:nvPr>
        </p:nvSpPr>
        <p:spPr>
          <a:xfrm>
            <a:off x="1997545"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28" name="Inhaltsplatzhalter 7"/>
          <p:cNvSpPr>
            <a:spLocks noGrp="1"/>
          </p:cNvSpPr>
          <p:nvPr>
            <p:ph sz="quarter" idx="29" hasCustomPrompt="1"/>
          </p:nvPr>
        </p:nvSpPr>
        <p:spPr>
          <a:xfrm>
            <a:off x="3744331"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29" name="Inhaltsplatzhalter 7"/>
          <p:cNvSpPr>
            <a:spLocks noGrp="1"/>
          </p:cNvSpPr>
          <p:nvPr>
            <p:ph sz="quarter" idx="30" hasCustomPrompt="1"/>
          </p:nvPr>
        </p:nvSpPr>
        <p:spPr>
          <a:xfrm>
            <a:off x="7237903"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1" name="Inhaltsplatzhalter 7"/>
          <p:cNvSpPr>
            <a:spLocks noGrp="1"/>
          </p:cNvSpPr>
          <p:nvPr>
            <p:ph sz="quarter" idx="32" hasCustomPrompt="1"/>
          </p:nvPr>
        </p:nvSpPr>
        <p:spPr>
          <a:xfrm>
            <a:off x="5491117"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2" name="Inhaltsplatzhalter 7"/>
          <p:cNvSpPr>
            <a:spLocks noGrp="1"/>
          </p:cNvSpPr>
          <p:nvPr>
            <p:ph sz="quarter" idx="33" hasCustomPrompt="1"/>
          </p:nvPr>
        </p:nvSpPr>
        <p:spPr>
          <a:xfrm>
            <a:off x="250759"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3" name="Inhaltsplatzhalter 7"/>
          <p:cNvSpPr>
            <a:spLocks noGrp="1"/>
          </p:cNvSpPr>
          <p:nvPr>
            <p:ph sz="quarter" idx="34" hasCustomPrompt="1"/>
          </p:nvPr>
        </p:nvSpPr>
        <p:spPr>
          <a:xfrm>
            <a:off x="1997545"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4" name="Inhaltsplatzhalter 7"/>
          <p:cNvSpPr>
            <a:spLocks noGrp="1"/>
          </p:cNvSpPr>
          <p:nvPr>
            <p:ph sz="quarter" idx="35" hasCustomPrompt="1"/>
          </p:nvPr>
        </p:nvSpPr>
        <p:spPr>
          <a:xfrm>
            <a:off x="3744331"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5" name="Inhaltsplatzhalter 7"/>
          <p:cNvSpPr>
            <a:spLocks noGrp="1"/>
          </p:cNvSpPr>
          <p:nvPr>
            <p:ph sz="quarter" idx="36" hasCustomPrompt="1"/>
          </p:nvPr>
        </p:nvSpPr>
        <p:spPr>
          <a:xfrm>
            <a:off x="7237903"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6" name="Inhaltsplatzhalter 7"/>
          <p:cNvSpPr>
            <a:spLocks noGrp="1"/>
          </p:cNvSpPr>
          <p:nvPr>
            <p:ph sz="quarter" idx="37" hasCustomPrompt="1"/>
          </p:nvPr>
        </p:nvSpPr>
        <p:spPr>
          <a:xfrm>
            <a:off x="5491117"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16" name="Inhaltsplatzhalter 7"/>
          <p:cNvSpPr>
            <a:spLocks noGrp="1"/>
          </p:cNvSpPr>
          <p:nvPr>
            <p:ph sz="quarter" idx="38" hasCustomPrompt="1"/>
          </p:nvPr>
        </p:nvSpPr>
        <p:spPr>
          <a:xfrm>
            <a:off x="246063"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dirty="0"/>
              <a:t>Edit Master Text Format</a:t>
            </a:r>
          </a:p>
        </p:txBody>
      </p:sp>
    </p:spTree>
    <p:extLst>
      <p:ext uri="{BB962C8B-B14F-4D97-AF65-F5344CB8AC3E}">
        <p14:creationId xmlns:p14="http://schemas.microsoft.com/office/powerpoint/2010/main" val="2439716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blue-BG_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bg2"/>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9F5F539E-0E69-451B-AC12-57C40F9178F7}" type="slidenum">
              <a:rPr lang="en-GB" smtClean="0"/>
              <a:pPr/>
              <a:t>‹Nº›</a:t>
            </a:fld>
            <a:endParaRPr lang="en-GB"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1pPr>
            <a:lvl2pPr marL="467978" indent="-125033">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2pPr>
            <a:lvl3pPr marL="804970" indent="-119078">
              <a:lnSpc>
                <a:spcPts val="1800"/>
              </a:lnSpc>
              <a:spcBef>
                <a:spcPts val="600"/>
              </a:spcBef>
              <a:buClr>
                <a:schemeClr val="accent4">
                  <a:lumMod val="60000"/>
                  <a:lumOff val="40000"/>
                </a:schemeClr>
              </a:buClr>
              <a:buSzPct val="90000"/>
              <a:buFont typeface="Wingdings" charset="2"/>
              <a:buChar char="§"/>
              <a:defRPr sz="1400" baseline="0">
                <a:solidFill>
                  <a:schemeClr val="bg1"/>
                </a:solidFill>
                <a:latin typeface="Calibri Light"/>
              </a:defRPr>
            </a:lvl3pPr>
            <a:lvl4pPr marL="1143152" indent="-114315">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4pPr>
            <a:lvl5pPr marL="1481335" indent="-109552">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3187925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BG_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rgbClr val="E404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accent4">
                    <a:lumMod val="60000"/>
                    <a:lumOff val="40000"/>
                  </a:schemeClr>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9F5F539E-0E69-451B-AC12-57C40F9178F7}" type="slidenum">
              <a:rPr lang="en-GB" smtClean="0"/>
              <a:pPr/>
              <a:t>‹Nº›</a:t>
            </a:fld>
            <a:endParaRPr lang="en-GB"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1pPr>
            <a:lvl2pPr marL="467978" indent="-125033">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2pPr>
            <a:lvl3pPr marL="804970" indent="-119078">
              <a:lnSpc>
                <a:spcPts val="1800"/>
              </a:lnSpc>
              <a:spcBef>
                <a:spcPts val="600"/>
              </a:spcBef>
              <a:buClr>
                <a:schemeClr val="accent4">
                  <a:lumMod val="60000"/>
                  <a:lumOff val="40000"/>
                </a:schemeClr>
              </a:buClr>
              <a:buSzPct val="90000"/>
              <a:buFont typeface="Wingdings" charset="2"/>
              <a:buChar char="§"/>
              <a:defRPr sz="1400" baseline="0">
                <a:solidFill>
                  <a:schemeClr val="bg1"/>
                </a:solidFill>
                <a:latin typeface="Calibri Light"/>
              </a:defRPr>
            </a:lvl3pPr>
            <a:lvl4pPr marL="1143152" indent="-114315">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4pPr>
            <a:lvl5pPr marL="1481335" indent="-109552">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246207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blue-BG_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bg2">
                    <a:lumMod val="60000"/>
                    <a:lumOff val="40000"/>
                  </a:schemeClr>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9F5F539E-0E69-451B-AC12-57C40F9178F7}" type="slidenum">
              <a:rPr lang="en-GB" smtClean="0"/>
              <a:pPr/>
              <a:t>‹Nº›</a:t>
            </a:fld>
            <a:endParaRPr lang="en-GB"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1pPr>
            <a:lvl2pPr marL="467978" indent="-125033">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2pPr>
            <a:lvl3pPr marL="804970" indent="-119078">
              <a:lnSpc>
                <a:spcPts val="1800"/>
              </a:lnSpc>
              <a:spcBef>
                <a:spcPts val="600"/>
              </a:spcBef>
              <a:buClr>
                <a:schemeClr val="accent4">
                  <a:lumMod val="60000"/>
                  <a:lumOff val="40000"/>
                </a:schemeClr>
              </a:buClr>
              <a:buSzPct val="90000"/>
              <a:buFont typeface="Wingdings" charset="2"/>
              <a:buChar char="§"/>
              <a:defRPr sz="1400" baseline="0">
                <a:solidFill>
                  <a:schemeClr val="bg1"/>
                </a:solidFill>
                <a:latin typeface="Calibri Light"/>
              </a:defRPr>
            </a:lvl3pPr>
            <a:lvl4pPr marL="1143152" indent="-114315">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4pPr>
            <a:lvl5pPr marL="1481335" indent="-109552">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137860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grey BG 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tx1"/>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tx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p>
            <a:fld id="{9F5F539E-0E69-451B-AC12-57C40F9178F7}" type="slidenum">
              <a:rPr lang="en-GB" noProof="0" smtClean="0"/>
              <a:pPr/>
              <a:t>‹Nº›</a:t>
            </a:fld>
            <a:endParaRPr lang="en-GB" noProof="0"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bg1"/>
              </a:buClr>
              <a:buSzPct val="90000"/>
              <a:buFont typeface="Wingdings" charset="2"/>
              <a:buChar char="§"/>
              <a:defRPr sz="1400">
                <a:solidFill>
                  <a:schemeClr val="tx1"/>
                </a:solidFill>
                <a:latin typeface="Calibri Light"/>
              </a:defRPr>
            </a:lvl1pPr>
            <a:lvl2pPr marL="467978" indent="-125033">
              <a:lnSpc>
                <a:spcPts val="1800"/>
              </a:lnSpc>
              <a:spcBef>
                <a:spcPts val="600"/>
              </a:spcBef>
              <a:buClr>
                <a:schemeClr val="bg1"/>
              </a:buClr>
              <a:buSzPct val="90000"/>
              <a:buFont typeface="Wingdings" charset="2"/>
              <a:buChar char="§"/>
              <a:defRPr sz="1400">
                <a:solidFill>
                  <a:schemeClr val="tx1"/>
                </a:solidFill>
                <a:latin typeface="Calibri Light"/>
              </a:defRPr>
            </a:lvl2pPr>
            <a:lvl3pPr marL="804970" indent="-119078">
              <a:lnSpc>
                <a:spcPts val="1800"/>
              </a:lnSpc>
              <a:spcBef>
                <a:spcPts val="600"/>
              </a:spcBef>
              <a:buClr>
                <a:schemeClr val="bg1"/>
              </a:buClr>
              <a:buSzPct val="90000"/>
              <a:buFont typeface="Wingdings" charset="2"/>
              <a:buChar char="§"/>
              <a:defRPr sz="1400" baseline="0">
                <a:solidFill>
                  <a:schemeClr val="tx1"/>
                </a:solidFill>
                <a:latin typeface="Calibri Light"/>
              </a:defRPr>
            </a:lvl3pPr>
            <a:lvl4pPr marL="1143152" indent="-114315">
              <a:lnSpc>
                <a:spcPts val="1800"/>
              </a:lnSpc>
              <a:spcBef>
                <a:spcPts val="600"/>
              </a:spcBef>
              <a:buClr>
                <a:schemeClr val="bg1"/>
              </a:buClr>
              <a:buSzPct val="90000"/>
              <a:buFont typeface="Wingdings" charset="2"/>
              <a:buChar char="§"/>
              <a:defRPr sz="1400">
                <a:solidFill>
                  <a:schemeClr val="tx1"/>
                </a:solidFill>
                <a:latin typeface="Calibri Light"/>
              </a:defRPr>
            </a:lvl4pPr>
            <a:lvl5pPr marL="1481335" indent="-109552">
              <a:lnSpc>
                <a:spcPts val="1800"/>
              </a:lnSpc>
              <a:spcBef>
                <a:spcPts val="600"/>
              </a:spcBef>
              <a:buClr>
                <a:schemeClr val="bg1"/>
              </a:buClr>
              <a:buSzPct val="90000"/>
              <a:buFont typeface="Wingdings" charset="2"/>
              <a:buChar char="§"/>
              <a:defRPr sz="1400">
                <a:solidFill>
                  <a:schemeClr val="tx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2596900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tterask ERNI dark-blue">
    <p:spTree>
      <p:nvGrpSpPr>
        <p:cNvPr id="1" name=""/>
        <p:cNvGrpSpPr/>
        <p:nvPr/>
      </p:nvGrpSpPr>
      <p:grpSpPr>
        <a:xfrm>
          <a:off x="0" y="0"/>
          <a:ext cx="0" cy="0"/>
          <a:chOff x="0" y="0"/>
          <a:chExt cx="0" cy="0"/>
        </a:xfrm>
      </p:grpSpPr>
      <p:pic>
        <p:nvPicPr>
          <p:cNvPr id="5" name="Bild 4" descr="Last-Slide_darkblue.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516668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tterask ERNI red">
    <p:spTree>
      <p:nvGrpSpPr>
        <p:cNvPr id="1" name=""/>
        <p:cNvGrpSpPr/>
        <p:nvPr/>
      </p:nvGrpSpPr>
      <p:grpSpPr>
        <a:xfrm>
          <a:off x="0" y="0"/>
          <a:ext cx="0" cy="0"/>
          <a:chOff x="0" y="0"/>
          <a:chExt cx="0" cy="0"/>
        </a:xfrm>
      </p:grpSpPr>
      <p:pic>
        <p:nvPicPr>
          <p:cNvPr id="5" name="Bild 4" descr="Layout-V1_17102013.jpg"/>
          <p:cNvPicPr>
            <a:picLocks noChangeAspect="1"/>
          </p:cNvPicPr>
          <p:nvPr userDrawn="1"/>
        </p:nvPicPr>
        <p:blipFill rotWithShape="1">
          <a:blip r:embed="rId2" cstate="screen">
            <a:extLst>
              <a:ext uri="{28A0092B-C50C-407E-A947-70E740481C1C}">
                <a14:useLocalDpi xmlns:a14="http://schemas.microsoft.com/office/drawing/2010/main"/>
              </a:ext>
            </a:extLst>
          </a:blip>
          <a:srcRect l="164"/>
          <a:stretch/>
        </p:blipFill>
        <p:spPr>
          <a:xfrm>
            <a:off x="0" y="0"/>
            <a:ext cx="9129058" cy="5143500"/>
          </a:xfrm>
          <a:prstGeom prst="rect">
            <a:avLst/>
          </a:prstGeom>
        </p:spPr>
      </p:pic>
    </p:spTree>
    <p:extLst>
      <p:ext uri="{BB962C8B-B14F-4D97-AF65-F5344CB8AC3E}">
        <p14:creationId xmlns:p14="http://schemas.microsoft.com/office/powerpoint/2010/main" val="401594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tterask ERNI ligt-blue">
    <p:spTree>
      <p:nvGrpSpPr>
        <p:cNvPr id="1" name=""/>
        <p:cNvGrpSpPr/>
        <p:nvPr/>
      </p:nvGrpSpPr>
      <p:grpSpPr>
        <a:xfrm>
          <a:off x="0" y="0"/>
          <a:ext cx="0" cy="0"/>
          <a:chOff x="0" y="0"/>
          <a:chExt cx="0" cy="0"/>
        </a:xfrm>
      </p:grpSpPr>
      <p:pic>
        <p:nvPicPr>
          <p:cNvPr id="5" name="Bild 4" descr="Layout-V1_17102012.jpg"/>
          <p:cNvPicPr>
            <a:picLocks noChangeAspect="1"/>
          </p:cNvPicPr>
          <p:nvPr userDrawn="1"/>
        </p:nvPicPr>
        <p:blipFill rotWithShape="1">
          <a:blip r:embed="rId2" cstate="screen">
            <a:extLst>
              <a:ext uri="{28A0092B-C50C-407E-A947-70E740481C1C}">
                <a14:useLocalDpi xmlns:a14="http://schemas.microsoft.com/office/drawing/2010/main"/>
              </a:ext>
            </a:extLst>
          </a:blip>
          <a:srcRect l="164"/>
          <a:stretch/>
        </p:blipFill>
        <p:spPr>
          <a:xfrm>
            <a:off x="0" y="0"/>
            <a:ext cx="9129058" cy="5143500"/>
          </a:xfrm>
          <a:prstGeom prst="rect">
            <a:avLst/>
          </a:prstGeom>
        </p:spPr>
      </p:pic>
    </p:spTree>
    <p:extLst>
      <p:ext uri="{BB962C8B-B14F-4D97-AF65-F5344CB8AC3E}">
        <p14:creationId xmlns:p14="http://schemas.microsoft.com/office/powerpoint/2010/main" val="3268850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etterask ERNI light-grey">
    <p:spTree>
      <p:nvGrpSpPr>
        <p:cNvPr id="1" name=""/>
        <p:cNvGrpSpPr/>
        <p:nvPr/>
      </p:nvGrpSpPr>
      <p:grpSpPr>
        <a:xfrm>
          <a:off x="0" y="0"/>
          <a:ext cx="0" cy="0"/>
          <a:chOff x="0" y="0"/>
          <a:chExt cx="0" cy="0"/>
        </a:xfrm>
      </p:grpSpPr>
      <p:pic>
        <p:nvPicPr>
          <p:cNvPr id="5" name="Bild 4" descr="Layout-V1_17102014.jpg"/>
          <p:cNvPicPr>
            <a:picLocks noChangeAspect="1"/>
          </p:cNvPicPr>
          <p:nvPr userDrawn="1"/>
        </p:nvPicPr>
        <p:blipFill rotWithShape="1">
          <a:blip r:embed="rId2" cstate="screen">
            <a:extLst>
              <a:ext uri="{28A0092B-C50C-407E-A947-70E740481C1C}">
                <a14:useLocalDpi xmlns:a14="http://schemas.microsoft.com/office/drawing/2010/main"/>
              </a:ext>
            </a:extLst>
          </a:blip>
          <a:srcRect l="151" r="-1"/>
          <a:stretch/>
        </p:blipFill>
        <p:spPr>
          <a:xfrm>
            <a:off x="0" y="0"/>
            <a:ext cx="9130269" cy="5143500"/>
          </a:xfrm>
          <a:prstGeom prst="rect">
            <a:avLst/>
          </a:prstGeom>
        </p:spPr>
      </p:pic>
    </p:spTree>
    <p:extLst>
      <p:ext uri="{BB962C8B-B14F-4D97-AF65-F5344CB8AC3E}">
        <p14:creationId xmlns:p14="http://schemas.microsoft.com/office/powerpoint/2010/main" val="252948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97DC31-360E-44B8-8642-C9FCBD50C4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950" b="24617"/>
          <a:stretch/>
        </p:blipFill>
        <p:spPr>
          <a:xfrm>
            <a:off x="0" y="280329"/>
            <a:ext cx="9144000" cy="3101737"/>
          </a:xfrm>
          <a:prstGeom prst="rect">
            <a:avLst/>
          </a:prstGeom>
        </p:spPr>
      </p:pic>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spTree>
    <p:extLst>
      <p:ext uri="{BB962C8B-B14F-4D97-AF65-F5344CB8AC3E}">
        <p14:creationId xmlns:p14="http://schemas.microsoft.com/office/powerpoint/2010/main" val="281698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CE09C-B234-4875-B991-79B8F7450B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0"/>
            <a:ext cx="5076265" cy="5143500"/>
          </a:xfrm>
          <a:prstGeom prst="rect">
            <a:avLst/>
          </a:prstGeom>
        </p:spPr>
      </p:pic>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spTree>
    <p:extLst>
      <p:ext uri="{BB962C8B-B14F-4D97-AF65-F5344CB8AC3E}">
        <p14:creationId xmlns:p14="http://schemas.microsoft.com/office/powerpoint/2010/main" val="185512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pic>
        <p:nvPicPr>
          <p:cNvPr id="6" name="Picture 5">
            <a:extLst>
              <a:ext uri="{FF2B5EF4-FFF2-40B4-BE49-F238E27FC236}">
                <a16:creationId xmlns:a16="http://schemas.microsoft.com/office/drawing/2014/main" id="{12B5BEDB-ECB5-433C-A561-0BF1AE1976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41" y="282580"/>
            <a:ext cx="4242439" cy="4242439"/>
          </a:xfrm>
          <a:prstGeom prst="rect">
            <a:avLst/>
          </a:prstGeom>
        </p:spPr>
      </p:pic>
    </p:spTree>
    <p:extLst>
      <p:ext uri="{BB962C8B-B14F-4D97-AF65-F5344CB8AC3E}">
        <p14:creationId xmlns:p14="http://schemas.microsoft.com/office/powerpoint/2010/main" val="3727163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pic>
        <p:nvPicPr>
          <p:cNvPr id="14" name="Picture 13">
            <a:extLst>
              <a:ext uri="{FF2B5EF4-FFF2-40B4-BE49-F238E27FC236}">
                <a16:creationId xmlns:a16="http://schemas.microsoft.com/office/drawing/2014/main" id="{4DE97F77-F102-420E-BF7C-7EC75B2EFAE5}"/>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137" t="44242" r="12092"/>
          <a:stretch/>
        </p:blipFill>
        <p:spPr>
          <a:xfrm flipH="1">
            <a:off x="255934" y="1007158"/>
            <a:ext cx="4615034" cy="2969112"/>
          </a:xfrm>
          <a:prstGeom prst="rect">
            <a:avLst/>
          </a:prstGeom>
        </p:spPr>
      </p:pic>
    </p:spTree>
    <p:extLst>
      <p:ext uri="{BB962C8B-B14F-4D97-AF65-F5344CB8AC3E}">
        <p14:creationId xmlns:p14="http://schemas.microsoft.com/office/powerpoint/2010/main" val="411280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p>
            <a:r>
              <a:rPr lang="en-GB" noProof="0" dirty="0"/>
              <a:t>Swiss Software Engineering: </a:t>
            </a:r>
            <a:r>
              <a:rPr lang="en-GB" b="1" noProof="0" dirty="0" err="1">
                <a:latin typeface="Calibri"/>
                <a:cs typeface="Calibri"/>
              </a:rPr>
              <a:t>betterask.erni</a:t>
            </a:r>
            <a:endParaRPr lang="en-GB" b="1" noProof="0" dirty="0">
              <a:latin typeface="Calibri"/>
              <a:cs typeface="Calibri"/>
            </a:endParaRPr>
          </a:p>
        </p:txBody>
      </p:sp>
      <p:sp>
        <p:nvSpPr>
          <p:cNvPr id="3" name="Slide Number Placeholder 2"/>
          <p:cNvSpPr>
            <a:spLocks noGrp="1"/>
          </p:cNvSpPr>
          <p:nvPr>
            <p:ph type="sldNum" sz="quarter" idx="13"/>
          </p:nvPr>
        </p:nvSpPr>
        <p:spPr/>
        <p:txBody>
          <a:bodyPr/>
          <a:lstStyle/>
          <a:p>
            <a:fld id="{9F5F539E-0E69-451B-AC12-57C40F9178F7}" type="slidenum">
              <a:rPr lang="en-GB" noProof="0" smtClean="0"/>
              <a:pPr/>
              <a:t>‹Nº›</a:t>
            </a:fld>
            <a:endParaRPr lang="en-GB" noProof="0" dirty="0"/>
          </a:p>
        </p:txBody>
      </p:sp>
    </p:spTree>
    <p:extLst>
      <p:ext uri="{BB962C8B-B14F-4D97-AF65-F5344CB8AC3E}">
        <p14:creationId xmlns:p14="http://schemas.microsoft.com/office/powerpoint/2010/main" val="550747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Point">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9F5F539E-0E69-451B-AC12-57C40F9178F7}" type="slidenum">
              <a:rPr lang="en-US" smtClean="0"/>
              <a:pPr/>
              <a:t>‹Nº›</a:t>
            </a:fld>
            <a:endParaRPr lang="en-US" dirty="0"/>
          </a:p>
        </p:txBody>
      </p:sp>
      <p:sp>
        <p:nvSpPr>
          <p:cNvPr id="8" name="Inhaltsplatzhalter 7"/>
          <p:cNvSpPr>
            <a:spLocks noGrp="1"/>
          </p:cNvSpPr>
          <p:nvPr>
            <p:ph sz="quarter" idx="12"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a:solidFill>
                  <a:schemeClr val="tx1"/>
                </a:solidFill>
                <a:latin typeface="Calibri Light"/>
              </a:defRPr>
            </a:lvl1pPr>
            <a:lvl2pPr marL="467978" indent="-125033">
              <a:lnSpc>
                <a:spcPts val="1800"/>
              </a:lnSpc>
              <a:spcBef>
                <a:spcPts val="600"/>
              </a:spcBef>
              <a:buClr>
                <a:srgbClr val="242F78"/>
              </a:buClr>
              <a:buSzPct val="90000"/>
              <a:buFont typeface="Wingdings" charset="2"/>
              <a:buChar char="§"/>
              <a:defRPr sz="1400">
                <a:solidFill>
                  <a:schemeClr val="tx1"/>
                </a:solidFill>
                <a:latin typeface="Calibri Light"/>
              </a:defRPr>
            </a:lvl2pPr>
            <a:lvl3pPr marL="804970" indent="-119078">
              <a:lnSpc>
                <a:spcPts val="1800"/>
              </a:lnSpc>
              <a:spcBef>
                <a:spcPts val="600"/>
              </a:spcBef>
              <a:buClr>
                <a:srgbClr val="242F78"/>
              </a:buClr>
              <a:buSzPct val="90000"/>
              <a:buFont typeface="Wingdings" charset="2"/>
              <a:buChar char="§"/>
              <a:defRPr sz="1400" baseline="0">
                <a:solidFill>
                  <a:schemeClr val="tx1"/>
                </a:solidFill>
                <a:latin typeface="Calibri Light"/>
              </a:defRPr>
            </a:lvl3pPr>
            <a:lvl4pPr marL="1143152" indent="-114315">
              <a:lnSpc>
                <a:spcPts val="1800"/>
              </a:lnSpc>
              <a:spcBef>
                <a:spcPts val="600"/>
              </a:spcBef>
              <a:buClr>
                <a:srgbClr val="242F78"/>
              </a:buClr>
              <a:buSzPct val="90000"/>
              <a:buFont typeface="Wingdings" charset="2"/>
              <a:buChar char="§"/>
              <a:defRPr sz="1400">
                <a:solidFill>
                  <a:schemeClr val="tx1"/>
                </a:solidFill>
                <a:latin typeface="Calibri Light"/>
              </a:defRPr>
            </a:lvl4pPr>
            <a:lvl5pPr marL="1481335" indent="-109552">
              <a:lnSpc>
                <a:spcPts val="1800"/>
              </a:lnSpc>
              <a:spcBef>
                <a:spcPts val="600"/>
              </a:spcBef>
              <a:buClr>
                <a:srgbClr val="242F78"/>
              </a:buClr>
              <a:buSzPct val="90000"/>
              <a:buFont typeface="Wingdings" charset="2"/>
              <a:buChar char="§"/>
              <a:defRPr sz="1400">
                <a:solidFill>
                  <a:schemeClr val="tx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
        <p:nvSpPr>
          <p:cNvPr id="7"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US" dirty="0"/>
              <a:t>Click to edit Master title style</a:t>
            </a:r>
          </a:p>
        </p:txBody>
      </p:sp>
      <p:sp>
        <p:nvSpPr>
          <p:cNvPr id="9" name="Text Placeholder 6"/>
          <p:cNvSpPr>
            <a:spLocks noGrp="1"/>
          </p:cNvSpPr>
          <p:nvPr>
            <p:ph type="body" sz="quarter" idx="13"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US" dirty="0"/>
              <a:t>Click to edit Master text styles level</a:t>
            </a:r>
          </a:p>
        </p:txBody>
      </p:sp>
    </p:spTree>
    <p:extLst>
      <p:ext uri="{BB962C8B-B14F-4D97-AF65-F5344CB8AC3E}">
        <p14:creationId xmlns:p14="http://schemas.microsoft.com/office/powerpoint/2010/main" val="198455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en-GB" noProof="0"/>
              <a:t>Swiss Software Engineering: </a:t>
            </a:r>
            <a:r>
              <a:rPr lang="en-GB" b="1" noProof="0">
                <a:latin typeface="Calibri"/>
                <a:cs typeface="Calibri"/>
              </a:rPr>
              <a:t>betterask.erni</a:t>
            </a:r>
          </a:p>
        </p:txBody>
      </p:sp>
      <p:sp>
        <p:nvSpPr>
          <p:cNvPr id="4" name="Foliennummernplatzhalter 3"/>
          <p:cNvSpPr>
            <a:spLocks noGrp="1"/>
          </p:cNvSpPr>
          <p:nvPr>
            <p:ph type="sldNum" sz="quarter" idx="11"/>
          </p:nvPr>
        </p:nvSpPr>
        <p:spPr/>
        <p:txBody>
          <a:bodyPr/>
          <a:lstStyle/>
          <a:p>
            <a:fld id="{9F5F539E-0E69-451B-AC12-57C40F9178F7}" type="slidenum">
              <a:rPr lang="en-GB" noProof="0" smtClean="0"/>
              <a:pPr/>
              <a:t>‹Nº›</a:t>
            </a:fld>
            <a:endParaRPr lang="en-GB" noProof="0"/>
          </a:p>
        </p:txBody>
      </p:sp>
      <p:sp>
        <p:nvSpPr>
          <p:cNvPr id="14"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15" name="Text Placeholder 6"/>
          <p:cNvSpPr>
            <a:spLocks noGrp="1"/>
          </p:cNvSpPr>
          <p:nvPr>
            <p:ph type="body" sz="quarter" idx="16"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17" name="Inhaltsplatzhalter 7"/>
          <p:cNvSpPr>
            <a:spLocks noGrp="1"/>
          </p:cNvSpPr>
          <p:nvPr>
            <p:ph sz="quarter" idx="12" hasCustomPrompt="1"/>
          </p:nvPr>
        </p:nvSpPr>
        <p:spPr>
          <a:xfrm>
            <a:off x="250757" y="1249201"/>
            <a:ext cx="4127567" cy="3207683"/>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800"/>
              </a:lnSpc>
              <a:spcBef>
                <a:spcPts val="600"/>
              </a:spcBef>
              <a:buClr>
                <a:srgbClr val="242F78"/>
              </a:buClr>
              <a:buSzPct val="90000"/>
              <a:buFont typeface="Wingdings" charset="2"/>
              <a:buChar char="§"/>
              <a:defRPr sz="1400" baseline="0">
                <a:solidFill>
                  <a:schemeClr val="tx1"/>
                </a:solidFill>
                <a:latin typeface="Calibri Light"/>
              </a:defRPr>
            </a:lvl2pPr>
            <a:lvl3pPr marL="804970" indent="-119078">
              <a:lnSpc>
                <a:spcPts val="1800"/>
              </a:lnSpc>
              <a:spcBef>
                <a:spcPts val="600"/>
              </a:spcBef>
              <a:buClr>
                <a:srgbClr val="242F78"/>
              </a:buClr>
              <a:buSzPct val="90000"/>
              <a:buFont typeface="Wingdings" charset="2"/>
              <a:buChar char="§"/>
              <a:defRPr sz="1400" baseline="0">
                <a:solidFill>
                  <a:schemeClr val="tx1"/>
                </a:solidFill>
                <a:latin typeface="Calibri Light"/>
              </a:defRPr>
            </a:lvl3pPr>
            <a:lvl4pPr marL="1143152" indent="-114315">
              <a:lnSpc>
                <a:spcPts val="1800"/>
              </a:lnSpc>
              <a:spcBef>
                <a:spcPts val="600"/>
              </a:spcBef>
              <a:buClr>
                <a:srgbClr val="242F78"/>
              </a:buClr>
              <a:buSzPct val="90000"/>
              <a:buFont typeface="Wingdings" charset="2"/>
              <a:buChar char="§"/>
              <a:defRPr sz="1400" baseline="0">
                <a:solidFill>
                  <a:schemeClr val="tx1"/>
                </a:solidFill>
                <a:latin typeface="Calibri Light"/>
              </a:defRPr>
            </a:lvl4pPr>
            <a:lvl5pPr marL="1481335" indent="-109552">
              <a:lnSpc>
                <a:spcPts val="1800"/>
              </a:lnSpc>
              <a:spcBef>
                <a:spcPts val="600"/>
              </a:spcBef>
              <a:buClr>
                <a:srgbClr val="242F78"/>
              </a:buClr>
              <a:buSzPct val="90000"/>
              <a:buFont typeface="Wingdings" charset="2"/>
              <a:buChar char="§"/>
              <a:defRPr sz="1400" baseline="0">
                <a:solidFill>
                  <a:schemeClr val="tx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
        <p:nvSpPr>
          <p:cNvPr id="18" name="Inhaltsplatzhalter 7"/>
          <p:cNvSpPr>
            <a:spLocks noGrp="1"/>
          </p:cNvSpPr>
          <p:nvPr>
            <p:ph sz="quarter" idx="17" hasCustomPrompt="1"/>
          </p:nvPr>
        </p:nvSpPr>
        <p:spPr>
          <a:xfrm>
            <a:off x="4767470" y="1257088"/>
            <a:ext cx="4011405"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rgbClr val="3C3C3C"/>
                </a:solidFill>
                <a:latin typeface="Calibri Light"/>
              </a:defRPr>
            </a:lvl1pPr>
            <a:lvl2pPr marL="467978" indent="-125033">
              <a:lnSpc>
                <a:spcPts val="1800"/>
              </a:lnSpc>
              <a:spcBef>
                <a:spcPts val="600"/>
              </a:spcBef>
              <a:buClr>
                <a:srgbClr val="242F78"/>
              </a:buClr>
              <a:buSzPct val="90000"/>
              <a:buFont typeface="Wingdings" charset="2"/>
              <a:buChar char="§"/>
              <a:defRPr sz="1400" baseline="0">
                <a:solidFill>
                  <a:srgbClr val="3C3C3C"/>
                </a:solidFill>
                <a:latin typeface="Calibri Light"/>
              </a:defRPr>
            </a:lvl2pPr>
            <a:lvl3pPr marL="804970" indent="-119078">
              <a:lnSpc>
                <a:spcPts val="1800"/>
              </a:lnSpc>
              <a:spcBef>
                <a:spcPts val="600"/>
              </a:spcBef>
              <a:buClr>
                <a:srgbClr val="242F78"/>
              </a:buClr>
              <a:buSzPct val="90000"/>
              <a:buFont typeface="Wingdings" charset="2"/>
              <a:buChar char="§"/>
              <a:defRPr sz="1400" baseline="0">
                <a:solidFill>
                  <a:srgbClr val="3C3C3C"/>
                </a:solidFill>
                <a:latin typeface="Calibri Light"/>
              </a:defRPr>
            </a:lvl3pPr>
            <a:lvl4pPr marL="1143152" indent="-114315">
              <a:lnSpc>
                <a:spcPts val="1800"/>
              </a:lnSpc>
              <a:spcBef>
                <a:spcPts val="600"/>
              </a:spcBef>
              <a:buClr>
                <a:srgbClr val="242F78"/>
              </a:buClr>
              <a:buSzPct val="90000"/>
              <a:buFont typeface="Wingdings" charset="2"/>
              <a:buChar char="§"/>
              <a:defRPr sz="1400" baseline="0">
                <a:solidFill>
                  <a:srgbClr val="3C3C3C"/>
                </a:solidFill>
                <a:latin typeface="Calibri Light"/>
              </a:defRPr>
            </a:lvl4pPr>
            <a:lvl5pPr marL="1481335" indent="-109552">
              <a:lnSpc>
                <a:spcPts val="1800"/>
              </a:lnSpc>
              <a:spcBef>
                <a:spcPts val="600"/>
              </a:spcBef>
              <a:buClr>
                <a:srgbClr val="242F78"/>
              </a:buClr>
              <a:buSzPct val="90000"/>
              <a:buFont typeface="Wingdings" charset="2"/>
              <a:buChar char="§"/>
              <a:defRPr sz="1400" baseline="0">
                <a:solidFill>
                  <a:srgbClr val="3C3C3C"/>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68746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6" name="Inhaltsplatzhalter 7"/>
          <p:cNvSpPr>
            <a:spLocks noGrp="1"/>
          </p:cNvSpPr>
          <p:nvPr>
            <p:ph sz="quarter" idx="12" hasCustomPrompt="1"/>
          </p:nvPr>
        </p:nvSpPr>
        <p:spPr>
          <a:xfrm>
            <a:off x="250758" y="1255715"/>
            <a:ext cx="1980000"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dirty="0"/>
              <a:t>Edit Master Text Format</a:t>
            </a:r>
          </a:p>
        </p:txBody>
      </p:sp>
      <p:sp>
        <p:nvSpPr>
          <p:cNvPr id="2" name="Footer Placeholder 1"/>
          <p:cNvSpPr>
            <a:spLocks noGrp="1"/>
          </p:cNvSpPr>
          <p:nvPr>
            <p:ph type="ftr" sz="quarter" idx="16"/>
          </p:nvPr>
        </p:nvSpPr>
        <p:spPr/>
        <p:txBody>
          <a:bodyPr/>
          <a:lstStyle/>
          <a:p>
            <a:r>
              <a:rPr lang="en-GB" noProof="0" dirty="0"/>
              <a:t>Swiss Software Engineering: </a:t>
            </a:r>
            <a:r>
              <a:rPr lang="en-GB" b="1" noProof="0" dirty="0" err="1">
                <a:latin typeface="Calibri"/>
                <a:cs typeface="Calibri"/>
              </a:rPr>
              <a:t>betterask.erni</a:t>
            </a:r>
            <a:endParaRPr lang="en-GB" b="1" noProof="0" dirty="0">
              <a:latin typeface="Calibri"/>
              <a:cs typeface="Calibri"/>
            </a:endParaRPr>
          </a:p>
        </p:txBody>
      </p:sp>
      <p:sp>
        <p:nvSpPr>
          <p:cNvPr id="3" name="Slide Number Placeholder 2"/>
          <p:cNvSpPr>
            <a:spLocks noGrp="1"/>
          </p:cNvSpPr>
          <p:nvPr>
            <p:ph type="sldNum" sz="quarter" idx="17"/>
          </p:nvPr>
        </p:nvSpPr>
        <p:spPr/>
        <p:txBody>
          <a:bodyPr/>
          <a:lstStyle/>
          <a:p>
            <a:fld id="{9F5F539E-0E69-451B-AC12-57C40F9178F7}" type="slidenum">
              <a:rPr lang="en-GB" noProof="0" smtClean="0"/>
              <a:pPr/>
              <a:t>‹Nº›</a:t>
            </a:fld>
            <a:endParaRPr lang="en-GB" noProof="0"/>
          </a:p>
        </p:txBody>
      </p:sp>
      <p:sp>
        <p:nvSpPr>
          <p:cNvPr id="1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1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17" name="Inhaltsplatzhalter 7"/>
          <p:cNvSpPr>
            <a:spLocks noGrp="1"/>
          </p:cNvSpPr>
          <p:nvPr>
            <p:ph sz="quarter" idx="25" hasCustomPrompt="1"/>
          </p:nvPr>
        </p:nvSpPr>
        <p:spPr>
          <a:xfrm>
            <a:off x="2432749" y="1257088"/>
            <a:ext cx="1945576"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18" name="Inhaltsplatzhalter 7"/>
          <p:cNvSpPr>
            <a:spLocks noGrp="1"/>
          </p:cNvSpPr>
          <p:nvPr>
            <p:ph sz="quarter" idx="26" hasCustomPrompt="1"/>
          </p:nvPr>
        </p:nvSpPr>
        <p:spPr>
          <a:xfrm>
            <a:off x="4614740" y="1257088"/>
            <a:ext cx="1980000"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23" name="Inhaltsplatzhalter 7"/>
          <p:cNvSpPr>
            <a:spLocks noGrp="1"/>
          </p:cNvSpPr>
          <p:nvPr>
            <p:ph sz="quarter" idx="27" hasCustomPrompt="1"/>
          </p:nvPr>
        </p:nvSpPr>
        <p:spPr>
          <a:xfrm>
            <a:off x="6813118" y="1257088"/>
            <a:ext cx="1980000"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Tree>
    <p:extLst>
      <p:ext uri="{BB962C8B-B14F-4D97-AF65-F5344CB8AC3E}">
        <p14:creationId xmlns:p14="http://schemas.microsoft.com/office/powerpoint/2010/main" val="1180433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4761325" y="4836911"/>
            <a:ext cx="2093630" cy="222251"/>
          </a:xfrm>
          <a:prstGeom prst="rect">
            <a:avLst/>
          </a:prstGeom>
        </p:spPr>
        <p:txBody>
          <a:bodyPr vert="horz" lIns="34288" tIns="17144" rIns="34288" bIns="17144" rtlCol="0" anchor="ctr"/>
          <a:lstStyle>
            <a:lvl1pPr algn="l">
              <a:defRPr sz="900" b="0" i="0">
                <a:solidFill>
                  <a:schemeClr val="tx1"/>
                </a:solidFill>
                <a:latin typeface="Calibri Light"/>
                <a:cs typeface="Calibri Light"/>
              </a:defRPr>
            </a:lvl1pPr>
          </a:lstStyle>
          <a:p>
            <a:r>
              <a:rPr lang="en-US" dirty="0"/>
              <a:t>Swiss Software Engineering: </a:t>
            </a:r>
            <a:r>
              <a:rPr lang="en-US" b="1" dirty="0" err="1">
                <a:latin typeface="Calibri"/>
                <a:cs typeface="Calibri"/>
              </a:rPr>
              <a:t>betterask.erni</a:t>
            </a:r>
            <a:endParaRPr lang="en-US" b="1" dirty="0">
              <a:latin typeface="Calibri"/>
              <a:cs typeface="Calibri"/>
            </a:endParaRPr>
          </a:p>
        </p:txBody>
      </p:sp>
      <p:sp>
        <p:nvSpPr>
          <p:cNvPr id="5" name="Slide Number Placeholder 4"/>
          <p:cNvSpPr>
            <a:spLocks noGrp="1"/>
          </p:cNvSpPr>
          <p:nvPr>
            <p:ph type="sldNum" sz="quarter" idx="4"/>
          </p:nvPr>
        </p:nvSpPr>
        <p:spPr>
          <a:xfrm>
            <a:off x="7976304" y="4832169"/>
            <a:ext cx="806523" cy="227807"/>
          </a:xfrm>
          <a:prstGeom prst="rect">
            <a:avLst/>
          </a:prstGeom>
          <a:noFill/>
        </p:spPr>
        <p:txBody>
          <a:bodyPr vert="horz" lIns="34288" tIns="17144" rIns="34288" bIns="17144" rtlCol="0" anchor="ctr"/>
          <a:lstStyle>
            <a:lvl1pPr algn="r">
              <a:defRPr sz="900" b="0" i="0">
                <a:solidFill>
                  <a:schemeClr val="tx1"/>
                </a:solidFill>
                <a:latin typeface="Calibri Light"/>
                <a:cs typeface="Calibri Light"/>
              </a:defRPr>
            </a:lvl1pPr>
          </a:lstStyle>
          <a:p>
            <a:fld id="{9F5F539E-0E69-451B-AC12-57C40F9178F7}" type="slidenum">
              <a:rPr lang="en-US" smtClean="0"/>
              <a:pPr/>
              <a:t>‹Nº›</a:t>
            </a:fld>
            <a:endParaRPr lang="en-US" dirty="0"/>
          </a:p>
        </p:txBody>
      </p:sp>
      <p:cxnSp>
        <p:nvCxnSpPr>
          <p:cNvPr id="6" name="Gerade Verbindung 5"/>
          <p:cNvCxnSpPr/>
          <p:nvPr userDrawn="1"/>
        </p:nvCxnSpPr>
        <p:spPr>
          <a:xfrm>
            <a:off x="4752000" y="-252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Gerade Verbindung 6"/>
          <p:cNvCxnSpPr/>
          <p:nvPr userDrawn="1"/>
        </p:nvCxnSpPr>
        <p:spPr>
          <a:xfrm>
            <a:off x="4378235" y="-252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Gerade Verbindung 7"/>
          <p:cNvCxnSpPr/>
          <p:nvPr userDrawn="1"/>
        </p:nvCxnSpPr>
        <p:spPr>
          <a:xfrm>
            <a:off x="252000" y="-288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Gerade Verbindung 8"/>
          <p:cNvCxnSpPr/>
          <p:nvPr userDrawn="1"/>
        </p:nvCxnSpPr>
        <p:spPr>
          <a:xfrm>
            <a:off x="8784000" y="-252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Gerade Verbindung 9"/>
          <p:cNvCxnSpPr/>
          <p:nvPr userDrawn="1"/>
        </p:nvCxnSpPr>
        <p:spPr>
          <a:xfrm>
            <a:off x="4757027"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Gerade Verbindung 10"/>
          <p:cNvCxnSpPr/>
          <p:nvPr userDrawn="1"/>
        </p:nvCxnSpPr>
        <p:spPr>
          <a:xfrm>
            <a:off x="4381484"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userDrawn="1"/>
        </p:nvCxnSpPr>
        <p:spPr>
          <a:xfrm>
            <a:off x="252000"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Gerade Verbindung 12"/>
          <p:cNvCxnSpPr/>
          <p:nvPr userDrawn="1"/>
        </p:nvCxnSpPr>
        <p:spPr>
          <a:xfrm>
            <a:off x="8784000"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userDrawn="1"/>
        </p:nvCxnSpPr>
        <p:spPr>
          <a:xfrm>
            <a:off x="-288000" y="720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288000" y="1008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Gerade Verbindung 24"/>
          <p:cNvCxnSpPr/>
          <p:nvPr userDrawn="1"/>
        </p:nvCxnSpPr>
        <p:spPr>
          <a:xfrm>
            <a:off x="-288000" y="1476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Gerade Verbindung 25"/>
          <p:cNvCxnSpPr/>
          <p:nvPr userDrawn="1"/>
        </p:nvCxnSpPr>
        <p:spPr>
          <a:xfrm>
            <a:off x="-288000" y="5004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userDrawn="1"/>
        </p:nvCxnSpPr>
        <p:spPr>
          <a:xfrm>
            <a:off x="9303810" y="720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a:off x="9303810" y="1008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Gerade Verbindung 28"/>
          <p:cNvCxnSpPr/>
          <p:nvPr userDrawn="1"/>
        </p:nvCxnSpPr>
        <p:spPr>
          <a:xfrm>
            <a:off x="9305545" y="1476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Gerade Verbindung 29"/>
          <p:cNvCxnSpPr/>
          <p:nvPr userDrawn="1"/>
        </p:nvCxnSpPr>
        <p:spPr>
          <a:xfrm>
            <a:off x="9322868" y="5004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Gerade Verbindung 19"/>
          <p:cNvCxnSpPr/>
          <p:nvPr userDrawn="1"/>
        </p:nvCxnSpPr>
        <p:spPr>
          <a:xfrm>
            <a:off x="-288000" y="4778322"/>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userDrawn="1"/>
        </p:nvCxnSpPr>
        <p:spPr>
          <a:xfrm>
            <a:off x="9326842" y="4776049"/>
            <a:ext cx="180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feld 1"/>
          <p:cNvSpPr txBox="1"/>
          <p:nvPr userDrawn="1"/>
        </p:nvSpPr>
        <p:spPr>
          <a:xfrm>
            <a:off x="-501484" y="1316660"/>
            <a:ext cx="287258" cy="200055"/>
          </a:xfrm>
          <a:prstGeom prst="rect">
            <a:avLst/>
          </a:prstGeom>
          <a:noFill/>
        </p:spPr>
        <p:txBody>
          <a:bodyPr wrap="none" rtlCol="0">
            <a:spAutoFit/>
          </a:bodyPr>
          <a:lstStyle/>
          <a:p>
            <a:r>
              <a:rPr lang="de-DE" sz="700" dirty="0">
                <a:solidFill>
                  <a:schemeClr val="accent1"/>
                </a:solidFill>
              </a:rPr>
              <a:t>41 </a:t>
            </a:r>
          </a:p>
        </p:txBody>
      </p:sp>
      <p:sp>
        <p:nvSpPr>
          <p:cNvPr id="31" name="Textfeld 30"/>
          <p:cNvSpPr txBox="1"/>
          <p:nvPr userDrawn="1"/>
        </p:nvSpPr>
        <p:spPr>
          <a:xfrm>
            <a:off x="-492364" y="885321"/>
            <a:ext cx="287258" cy="200055"/>
          </a:xfrm>
          <a:prstGeom prst="rect">
            <a:avLst/>
          </a:prstGeom>
          <a:noFill/>
        </p:spPr>
        <p:txBody>
          <a:bodyPr wrap="none" rtlCol="0">
            <a:spAutoFit/>
          </a:bodyPr>
          <a:lstStyle/>
          <a:p>
            <a:r>
              <a:rPr lang="de-DE" sz="700" dirty="0">
                <a:solidFill>
                  <a:schemeClr val="accent1"/>
                </a:solidFill>
              </a:rPr>
              <a:t>28 </a:t>
            </a:r>
          </a:p>
        </p:txBody>
      </p:sp>
      <p:sp>
        <p:nvSpPr>
          <p:cNvPr id="32" name="Textfeld 31"/>
          <p:cNvSpPr txBox="1"/>
          <p:nvPr userDrawn="1"/>
        </p:nvSpPr>
        <p:spPr>
          <a:xfrm>
            <a:off x="-489758" y="588295"/>
            <a:ext cx="287258" cy="200055"/>
          </a:xfrm>
          <a:prstGeom prst="rect">
            <a:avLst/>
          </a:prstGeom>
          <a:noFill/>
        </p:spPr>
        <p:txBody>
          <a:bodyPr wrap="none" rtlCol="0">
            <a:spAutoFit/>
          </a:bodyPr>
          <a:lstStyle/>
          <a:p>
            <a:r>
              <a:rPr lang="de-DE" sz="700" dirty="0">
                <a:solidFill>
                  <a:schemeClr val="accent1"/>
                </a:solidFill>
              </a:rPr>
              <a:t>20 </a:t>
            </a:r>
          </a:p>
        </p:txBody>
      </p:sp>
      <p:sp>
        <p:nvSpPr>
          <p:cNvPr id="33" name="Textfeld 32"/>
          <p:cNvSpPr txBox="1"/>
          <p:nvPr userDrawn="1"/>
        </p:nvSpPr>
        <p:spPr>
          <a:xfrm>
            <a:off x="78157" y="-431613"/>
            <a:ext cx="235962" cy="200055"/>
          </a:xfrm>
          <a:prstGeom prst="rect">
            <a:avLst/>
          </a:prstGeom>
          <a:noFill/>
        </p:spPr>
        <p:txBody>
          <a:bodyPr wrap="none" rtlCol="0">
            <a:spAutoFit/>
          </a:bodyPr>
          <a:lstStyle/>
          <a:p>
            <a:r>
              <a:rPr lang="de-DE" sz="700" dirty="0">
                <a:solidFill>
                  <a:schemeClr val="accent1"/>
                </a:solidFill>
              </a:rPr>
              <a:t>7</a:t>
            </a:r>
          </a:p>
        </p:txBody>
      </p:sp>
      <p:sp>
        <p:nvSpPr>
          <p:cNvPr id="34" name="Textfeld 33"/>
          <p:cNvSpPr txBox="1"/>
          <p:nvPr userDrawn="1"/>
        </p:nvSpPr>
        <p:spPr>
          <a:xfrm>
            <a:off x="8560702" y="-422495"/>
            <a:ext cx="325730" cy="200055"/>
          </a:xfrm>
          <a:prstGeom prst="rect">
            <a:avLst/>
          </a:prstGeom>
          <a:noFill/>
        </p:spPr>
        <p:txBody>
          <a:bodyPr wrap="none" rtlCol="0">
            <a:spAutoFit/>
          </a:bodyPr>
          <a:lstStyle/>
          <a:p>
            <a:r>
              <a:rPr lang="de-DE" sz="700" dirty="0">
                <a:solidFill>
                  <a:schemeClr val="accent1"/>
                </a:solidFill>
              </a:rPr>
              <a:t>244</a:t>
            </a:r>
          </a:p>
        </p:txBody>
      </p:sp>
      <p:sp>
        <p:nvSpPr>
          <p:cNvPr id="36" name="Textfeld 35"/>
          <p:cNvSpPr txBox="1"/>
          <p:nvPr userDrawn="1"/>
        </p:nvSpPr>
        <p:spPr>
          <a:xfrm>
            <a:off x="4511751" y="-410772"/>
            <a:ext cx="325730" cy="200055"/>
          </a:xfrm>
          <a:prstGeom prst="rect">
            <a:avLst/>
          </a:prstGeom>
          <a:noFill/>
        </p:spPr>
        <p:txBody>
          <a:bodyPr wrap="none" rtlCol="0">
            <a:spAutoFit/>
          </a:bodyPr>
          <a:lstStyle/>
          <a:p>
            <a:r>
              <a:rPr lang="de-DE" sz="700" dirty="0">
                <a:solidFill>
                  <a:schemeClr val="accent1"/>
                </a:solidFill>
              </a:rPr>
              <a:t>132</a:t>
            </a:r>
          </a:p>
        </p:txBody>
      </p:sp>
      <p:sp>
        <p:nvSpPr>
          <p:cNvPr id="37" name="Textfeld 36"/>
          <p:cNvSpPr txBox="1"/>
          <p:nvPr userDrawn="1"/>
        </p:nvSpPr>
        <p:spPr>
          <a:xfrm>
            <a:off x="-550981" y="4638688"/>
            <a:ext cx="325730" cy="200055"/>
          </a:xfrm>
          <a:prstGeom prst="rect">
            <a:avLst/>
          </a:prstGeom>
          <a:noFill/>
        </p:spPr>
        <p:txBody>
          <a:bodyPr wrap="none" rtlCol="0">
            <a:spAutoFit/>
          </a:bodyPr>
          <a:lstStyle/>
          <a:p>
            <a:r>
              <a:rPr lang="de-DE" sz="700" dirty="0">
                <a:solidFill>
                  <a:schemeClr val="accent1"/>
                </a:solidFill>
              </a:rPr>
              <a:t>132</a:t>
            </a:r>
          </a:p>
        </p:txBody>
      </p:sp>
      <p:sp>
        <p:nvSpPr>
          <p:cNvPr id="38" name="Textfeld 37"/>
          <p:cNvSpPr txBox="1"/>
          <p:nvPr userDrawn="1"/>
        </p:nvSpPr>
        <p:spPr>
          <a:xfrm>
            <a:off x="-548376" y="4866608"/>
            <a:ext cx="325730" cy="200055"/>
          </a:xfrm>
          <a:prstGeom prst="rect">
            <a:avLst/>
          </a:prstGeom>
          <a:noFill/>
        </p:spPr>
        <p:txBody>
          <a:bodyPr wrap="none" rtlCol="0">
            <a:spAutoFit/>
          </a:bodyPr>
          <a:lstStyle/>
          <a:p>
            <a:r>
              <a:rPr lang="de-DE" sz="700" dirty="0">
                <a:solidFill>
                  <a:schemeClr val="accent1"/>
                </a:solidFill>
              </a:rPr>
              <a:t>139</a:t>
            </a:r>
          </a:p>
        </p:txBody>
      </p:sp>
    </p:spTree>
    <p:extLst>
      <p:ext uri="{BB962C8B-B14F-4D97-AF65-F5344CB8AC3E}">
        <p14:creationId xmlns:p14="http://schemas.microsoft.com/office/powerpoint/2010/main" val="372049096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661" r:id="rId6"/>
    <p:sldLayoutId id="2147483730" r:id="rId7"/>
    <p:sldLayoutId id="2147483731" r:id="rId8"/>
    <p:sldLayoutId id="2147483732" r:id="rId9"/>
    <p:sldLayoutId id="2147483733" r:id="rId10"/>
    <p:sldLayoutId id="2147483756" r:id="rId11"/>
    <p:sldLayoutId id="2147483754" r:id="rId12"/>
    <p:sldLayoutId id="2147483755" r:id="rId13"/>
    <p:sldLayoutId id="2147483753" r:id="rId14"/>
    <p:sldLayoutId id="2147483745" r:id="rId15"/>
    <p:sldLayoutId id="2147483744" r:id="rId16"/>
    <p:sldLayoutId id="2147483746" r:id="rId17"/>
    <p:sldLayoutId id="2147483747" r:id="rId18"/>
  </p:sldLayoutIdLst>
  <p:hf hdr="0" dt="0"/>
  <p:txStyles>
    <p:titleStyle>
      <a:lvl1pPr algn="l" defTabSz="685754"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8" indent="-171438" algn="l" defTabSz="685754"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947"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54" rtl="0" eaLnBrk="1" latinLnBrk="0" hangingPunct="1">
        <a:defRPr sz="1400" kern="1200">
          <a:solidFill>
            <a:schemeClr val="tx1"/>
          </a:solidFill>
          <a:latin typeface="+mn-lt"/>
          <a:ea typeface="+mn-ea"/>
          <a:cs typeface="+mn-cs"/>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ros.org/history"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7.jpg"/><Relationship Id="rId3" Type="http://schemas.openxmlformats.org/officeDocument/2006/relationships/image" Target="../media/image18.png"/><Relationship Id="rId7" Type="http://schemas.openxmlformats.org/officeDocument/2006/relationships/image" Target="../media/image22.jpg"/><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wmf"/></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0.PNG"/><Relationship Id="rId4" Type="http://schemas.openxmlformats.org/officeDocument/2006/relationships/image" Target="../media/image3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iki.ros.org/kinetic/Installation/Ubuntu"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hyperlink" Target="http://wiki.ros.org/Documentation" TargetMode="External"/><Relationship Id="rId7" Type="http://schemas.openxmlformats.org/officeDocument/2006/relationships/hyperlink" Target="http://www.ros.org/new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answers.ros.org/questions/" TargetMode="External"/><Relationship Id="rId5" Type="http://schemas.openxmlformats.org/officeDocument/2006/relationships/hyperlink" Target="http://wiki.ros.org/Support" TargetMode="External"/><Relationship Id="rId4" Type="http://schemas.openxmlformats.org/officeDocument/2006/relationships/hyperlink" Target="http://wiki.ros.org/Ticket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wiki.ros.org/ROS/CommandLineTools" TargetMode="External"/><Relationship Id="rId4" Type="http://schemas.openxmlformats.org/officeDocument/2006/relationships/hyperlink" Target="https://github.com/ros/cheatsheet/releases/download/0.0.1/ROScheatsheet_catkin.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70777" y="3560180"/>
            <a:ext cx="5202192" cy="365119"/>
          </a:xfrm>
        </p:spPr>
        <p:txBody>
          <a:bodyPr/>
          <a:lstStyle/>
          <a:p>
            <a:r>
              <a:rPr lang="de-DE" dirty="0" smtClean="0"/>
              <a:t>A practical introduction </a:t>
            </a:r>
            <a:r>
              <a:rPr lang="de-DE" dirty="0"/>
              <a:t>to ROS</a:t>
            </a:r>
          </a:p>
        </p:txBody>
      </p:sp>
      <p:sp>
        <p:nvSpPr>
          <p:cNvPr id="3" name="Textplatzhalter 2"/>
          <p:cNvSpPr>
            <a:spLocks noGrp="1"/>
          </p:cNvSpPr>
          <p:nvPr>
            <p:ph type="body" sz="quarter" idx="11"/>
          </p:nvPr>
        </p:nvSpPr>
        <p:spPr>
          <a:xfrm>
            <a:off x="3572729" y="4001147"/>
            <a:ext cx="5206145" cy="375588"/>
          </a:xfrm>
        </p:spPr>
        <p:txBody>
          <a:bodyPr/>
          <a:lstStyle/>
          <a:p>
            <a:r>
              <a:rPr lang="de-DE" dirty="0" smtClean="0"/>
              <a:t>ERNI Performance Day  - October 2018</a:t>
            </a:r>
            <a:endParaRPr lang="de-DE" dirty="0"/>
          </a:p>
          <a:p>
            <a:r>
              <a:rPr lang="de-DE" dirty="0"/>
              <a:t>Germán </a:t>
            </a:r>
            <a:r>
              <a:rPr lang="de-DE" dirty="0" smtClean="0"/>
              <a:t>Moreno</a:t>
            </a:r>
            <a:endParaRPr lang="de-DE" dirty="0"/>
          </a:p>
        </p:txBody>
      </p:sp>
    </p:spTree>
    <p:extLst>
      <p:ext uri="{BB962C8B-B14F-4D97-AF65-F5344CB8AC3E}">
        <p14:creationId xmlns:p14="http://schemas.microsoft.com/office/powerpoint/2010/main" val="2820413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10</a:t>
            </a:fld>
            <a:endParaRPr lang="en-GB" dirty="0">
              <a:solidFill>
                <a:srgbClr val="3C3C00"/>
              </a:solidFill>
            </a:endParaRPr>
          </a:p>
        </p:txBody>
      </p:sp>
      <p:sp>
        <p:nvSpPr>
          <p:cNvPr id="4" name="Inhaltsplatzhalter 3"/>
          <p:cNvSpPr>
            <a:spLocks noGrp="1"/>
          </p:cNvSpPr>
          <p:nvPr>
            <p:ph sz="quarter" idx="12"/>
          </p:nvPr>
        </p:nvSpPr>
        <p:spPr>
          <a:xfrm>
            <a:off x="250757" y="828994"/>
            <a:ext cx="8544299" cy="3207683"/>
          </a:xfrm>
        </p:spPr>
        <p:txBody>
          <a:bodyPr/>
          <a:lstStyle/>
          <a:p>
            <a:pPr marL="0" indent="0" algn="just">
              <a:spcBef>
                <a:spcPts val="1200"/>
              </a:spcBef>
              <a:buNone/>
            </a:pPr>
            <a:r>
              <a:rPr lang="en-GB" sz="1800" b="1" dirty="0"/>
              <a:t>ROBOTICS NEED:</a:t>
            </a:r>
          </a:p>
          <a:p>
            <a:pPr marL="467960" lvl="1" indent="-138113" algn="just">
              <a:spcBef>
                <a:spcPts val="1200"/>
              </a:spcBef>
            </a:pPr>
            <a:r>
              <a:rPr lang="en-GB" sz="1800" b="1" dirty="0"/>
              <a:t>Callbacks</a:t>
            </a:r>
          </a:p>
          <a:p>
            <a:pPr marL="467960" lvl="1" indent="-138113" algn="just">
              <a:spcBef>
                <a:spcPts val="1200"/>
              </a:spcBef>
            </a:pPr>
            <a:r>
              <a:rPr lang="en-GB" sz="1800" b="1" dirty="0"/>
              <a:t>Separated processes </a:t>
            </a:r>
            <a:r>
              <a:rPr lang="en-GB" sz="1800" dirty="0"/>
              <a:t>that communicate through a messaging interface.</a:t>
            </a:r>
          </a:p>
          <a:p>
            <a:pPr marL="467960" lvl="1" indent="-138113" algn="just">
              <a:spcBef>
                <a:spcPts val="1200"/>
              </a:spcBef>
            </a:pPr>
            <a:r>
              <a:rPr lang="en-GB" sz="1800" b="1" dirty="0"/>
              <a:t>Hardware abstraction </a:t>
            </a:r>
            <a:endParaRPr lang="en-GB" dirty="0"/>
          </a:p>
          <a:p>
            <a:pPr marL="0" indent="0">
              <a:buNone/>
            </a:pPr>
            <a:r>
              <a:rPr lang="en-GB" sz="1800" dirty="0"/>
              <a:t>There is a software infrastructure that enables this (among many other things) and it is called:</a:t>
            </a:r>
          </a:p>
        </p:txBody>
      </p:sp>
      <p:sp>
        <p:nvSpPr>
          <p:cNvPr id="5" name="Titel 4"/>
          <p:cNvSpPr>
            <a:spLocks noGrp="1"/>
          </p:cNvSpPr>
          <p:nvPr>
            <p:ph type="title"/>
          </p:nvPr>
        </p:nvSpPr>
        <p:spPr/>
        <p:txBody>
          <a:bodyPr/>
          <a:lstStyle/>
          <a:p>
            <a:r>
              <a:rPr lang="en-GB" dirty="0"/>
              <a:t>Summary</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grpSp>
        <p:nvGrpSpPr>
          <p:cNvPr id="11" name="Group 10">
            <a:extLst>
              <a:ext uri="{FF2B5EF4-FFF2-40B4-BE49-F238E27FC236}">
                <a16:creationId xmlns:a16="http://schemas.microsoft.com/office/drawing/2014/main" id="{AD8E2C25-F8CE-468F-A8C9-A713D001FB16}"/>
              </a:ext>
            </a:extLst>
          </p:cNvPr>
          <p:cNvGrpSpPr/>
          <p:nvPr/>
        </p:nvGrpSpPr>
        <p:grpSpPr>
          <a:xfrm>
            <a:off x="799697" y="2629961"/>
            <a:ext cx="7441426" cy="2204579"/>
            <a:chOff x="754649" y="2681648"/>
            <a:chExt cx="7441426" cy="2204579"/>
          </a:xfrm>
        </p:grpSpPr>
        <p:pic>
          <p:nvPicPr>
            <p:cNvPr id="7" name="Picture 6">
              <a:extLst>
                <a:ext uri="{FF2B5EF4-FFF2-40B4-BE49-F238E27FC236}">
                  <a16:creationId xmlns:a16="http://schemas.microsoft.com/office/drawing/2014/main" id="{62888D9C-C841-4C88-8C9C-00657F4E8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916" y="3212508"/>
              <a:ext cx="4330159" cy="1142857"/>
            </a:xfrm>
            <a:prstGeom prst="rect">
              <a:avLst/>
            </a:prstGeom>
          </p:spPr>
        </p:pic>
        <p:pic>
          <p:nvPicPr>
            <p:cNvPr id="10" name="Picture 9">
              <a:extLst>
                <a:ext uri="{FF2B5EF4-FFF2-40B4-BE49-F238E27FC236}">
                  <a16:creationId xmlns:a16="http://schemas.microsoft.com/office/drawing/2014/main" id="{9FE512CE-7531-48E4-A26C-96C7FF9ED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4056">
              <a:off x="754649" y="2681648"/>
              <a:ext cx="2573627" cy="2204579"/>
            </a:xfrm>
            <a:prstGeom prst="rect">
              <a:avLst/>
            </a:prstGeom>
          </p:spPr>
        </p:pic>
      </p:grpSp>
    </p:spTree>
    <p:extLst>
      <p:ext uri="{BB962C8B-B14F-4D97-AF65-F5344CB8AC3E}">
        <p14:creationId xmlns:p14="http://schemas.microsoft.com/office/powerpoint/2010/main" val="229825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B8EF6B-8F2F-4AC6-AD90-D2E6A79B7B69}"/>
              </a:ext>
            </a:extLst>
          </p:cNvPr>
          <p:cNvSpPr>
            <a:spLocks noGrp="1"/>
          </p:cNvSpPr>
          <p:nvPr>
            <p:ph type="title"/>
          </p:nvPr>
        </p:nvSpPr>
        <p:spPr>
          <a:xfrm>
            <a:off x="3570777" y="3824130"/>
            <a:ext cx="5202192" cy="371271"/>
          </a:xfrm>
        </p:spPr>
        <p:txBody>
          <a:bodyPr/>
          <a:lstStyle/>
          <a:p>
            <a:r>
              <a:rPr lang="en-GB" dirty="0"/>
              <a:t>What is ROS?</a:t>
            </a:r>
          </a:p>
        </p:txBody>
      </p:sp>
    </p:spTree>
    <p:extLst>
      <p:ext uri="{BB962C8B-B14F-4D97-AF65-F5344CB8AC3E}">
        <p14:creationId xmlns:p14="http://schemas.microsoft.com/office/powerpoint/2010/main" val="3150329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12</a:t>
            </a:fld>
            <a:endParaRPr lang="en-GB" dirty="0">
              <a:solidFill>
                <a:srgbClr val="3C3C00"/>
              </a:solidFill>
            </a:endParaRPr>
          </a:p>
        </p:txBody>
      </p:sp>
      <p:sp>
        <p:nvSpPr>
          <p:cNvPr id="4" name="Inhaltsplatzhalter 3"/>
          <p:cNvSpPr>
            <a:spLocks noGrp="1"/>
          </p:cNvSpPr>
          <p:nvPr>
            <p:ph sz="quarter" idx="12"/>
          </p:nvPr>
        </p:nvSpPr>
        <p:spPr>
          <a:xfrm>
            <a:off x="250757" y="958534"/>
            <a:ext cx="8544299" cy="3207683"/>
          </a:xfrm>
        </p:spPr>
        <p:txBody>
          <a:bodyPr/>
          <a:lstStyle/>
          <a:p>
            <a:pPr marL="0" indent="0" algn="just">
              <a:spcBef>
                <a:spcPts val="1200"/>
              </a:spcBef>
              <a:buNone/>
            </a:pPr>
            <a:r>
              <a:rPr lang="en-GB" sz="1800" dirty="0"/>
              <a:t>The Robot Operating System (</a:t>
            </a:r>
            <a:r>
              <a:rPr lang="en-GB" sz="1800" b="1" dirty="0"/>
              <a:t>ROS</a:t>
            </a:r>
            <a:r>
              <a:rPr lang="en-GB" sz="1800" dirty="0"/>
              <a:t>) is a </a:t>
            </a:r>
            <a:r>
              <a:rPr lang="en-GB" sz="1800" b="1" dirty="0"/>
              <a:t>flexible</a:t>
            </a:r>
            <a:r>
              <a:rPr lang="en-GB" sz="1800" dirty="0"/>
              <a:t> </a:t>
            </a:r>
            <a:r>
              <a:rPr lang="en-GB" sz="1800" b="1" dirty="0"/>
              <a:t>framework </a:t>
            </a:r>
            <a:r>
              <a:rPr lang="en-GB" sz="1800" dirty="0"/>
              <a:t>for writing </a:t>
            </a:r>
            <a:r>
              <a:rPr lang="en-GB" sz="1800" b="1" dirty="0"/>
              <a:t>robot software</a:t>
            </a:r>
            <a:r>
              <a:rPr lang="en-GB" sz="1800" dirty="0"/>
              <a:t>. It is a set of </a:t>
            </a:r>
            <a:r>
              <a:rPr lang="en-GB" sz="1800" b="1" dirty="0"/>
              <a:t>software libraries </a:t>
            </a:r>
            <a:r>
              <a:rPr lang="en-GB" sz="1800" dirty="0"/>
              <a:t>and </a:t>
            </a:r>
            <a:r>
              <a:rPr lang="en-GB" sz="1800" b="1" dirty="0"/>
              <a:t>tools </a:t>
            </a:r>
            <a:r>
              <a:rPr lang="en-GB" sz="1800" dirty="0"/>
              <a:t>that help to simplify the task of creating complex and robust robot applications. It provides:</a:t>
            </a:r>
          </a:p>
          <a:p>
            <a:pPr lvl="1" algn="just">
              <a:spcBef>
                <a:spcPts val="1200"/>
              </a:spcBef>
            </a:pPr>
            <a:r>
              <a:rPr lang="en-GB" sz="1800" dirty="0"/>
              <a:t>Hardware abstraction</a:t>
            </a:r>
          </a:p>
          <a:p>
            <a:pPr lvl="1" algn="just">
              <a:spcBef>
                <a:spcPts val="2400"/>
              </a:spcBef>
            </a:pPr>
            <a:r>
              <a:rPr lang="en-GB" sz="1800" dirty="0"/>
              <a:t>Low level device control</a:t>
            </a:r>
          </a:p>
          <a:p>
            <a:pPr lvl="1" algn="just">
              <a:spcBef>
                <a:spcPts val="2400"/>
              </a:spcBef>
            </a:pPr>
            <a:r>
              <a:rPr lang="en-GB" sz="1800" dirty="0"/>
              <a:t>Message-passing between processes</a:t>
            </a:r>
          </a:p>
          <a:p>
            <a:pPr lvl="1" algn="just">
              <a:spcBef>
                <a:spcPts val="2400"/>
              </a:spcBef>
            </a:pPr>
            <a:r>
              <a:rPr lang="en-GB" sz="1800" dirty="0"/>
              <a:t>Programming language independence</a:t>
            </a:r>
          </a:p>
          <a:p>
            <a:pPr lvl="1" algn="just">
              <a:spcBef>
                <a:spcPts val="2400"/>
              </a:spcBef>
            </a:pPr>
            <a:r>
              <a:rPr lang="en-GB" sz="1800" dirty="0"/>
              <a:t>Implementation of a wide range of commonly used tools and algorithms</a:t>
            </a:r>
          </a:p>
          <a:p>
            <a:pPr lvl="1" algn="just">
              <a:spcBef>
                <a:spcPts val="2400"/>
              </a:spcBef>
            </a:pPr>
            <a:r>
              <a:rPr lang="en-GB" sz="1800" dirty="0"/>
              <a:t>Package management</a:t>
            </a:r>
          </a:p>
          <a:p>
            <a:pPr lvl="1" algn="just">
              <a:spcBef>
                <a:spcPts val="1200"/>
              </a:spcBef>
            </a:pPr>
            <a:endParaRPr lang="en-GB" sz="1800" dirty="0"/>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What is ROS?</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spTree>
    <p:extLst>
      <p:ext uri="{BB962C8B-B14F-4D97-AF65-F5344CB8AC3E}">
        <p14:creationId xmlns:p14="http://schemas.microsoft.com/office/powerpoint/2010/main" val="4050388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13</a:t>
            </a:fld>
            <a:endParaRPr lang="en-GB" dirty="0">
              <a:solidFill>
                <a:srgbClr val="3C3C00"/>
              </a:solidFill>
            </a:endParaRPr>
          </a:p>
        </p:txBody>
      </p:sp>
      <p:sp>
        <p:nvSpPr>
          <p:cNvPr id="4" name="Inhaltsplatzhalter 3"/>
          <p:cNvSpPr>
            <a:spLocks noGrp="1"/>
          </p:cNvSpPr>
          <p:nvPr>
            <p:ph sz="quarter" idx="12"/>
          </p:nvPr>
        </p:nvSpPr>
        <p:spPr>
          <a:xfrm>
            <a:off x="250757" y="958535"/>
            <a:ext cx="8544299" cy="908366"/>
          </a:xfrm>
        </p:spPr>
        <p:txBody>
          <a:bodyPr/>
          <a:lstStyle/>
          <a:p>
            <a:pPr marL="0" indent="0" algn="just">
              <a:spcBef>
                <a:spcPts val="1200"/>
              </a:spcBef>
              <a:buNone/>
            </a:pPr>
            <a:r>
              <a:rPr lang="en-GB" sz="1800" dirty="0"/>
              <a:t>Developed by </a:t>
            </a:r>
            <a:r>
              <a:rPr lang="en-GB" sz="1800" b="1" dirty="0"/>
              <a:t>Willow Garage</a:t>
            </a:r>
            <a:r>
              <a:rPr lang="en-GB" sz="1800" dirty="0"/>
              <a:t>, a robotics research lab and technology incubator,</a:t>
            </a:r>
            <a:r>
              <a:rPr lang="en-GB" sz="1800" b="1" dirty="0"/>
              <a:t> </a:t>
            </a:r>
            <a:r>
              <a:rPr lang="en-GB" sz="1800" dirty="0"/>
              <a:t>in 2007. </a:t>
            </a:r>
          </a:p>
          <a:p>
            <a:pPr marL="0" indent="0" algn="just">
              <a:spcBef>
                <a:spcPts val="1200"/>
              </a:spcBef>
              <a:buNone/>
            </a:pPr>
            <a:r>
              <a:rPr lang="en-GB" sz="1800" dirty="0"/>
              <a:t>The software was released under the terms of </a:t>
            </a:r>
            <a:r>
              <a:rPr lang="en-GB" sz="1800" b="1" dirty="0"/>
              <a:t>BSD</a:t>
            </a:r>
            <a:r>
              <a:rPr lang="en-GB" sz="1800" dirty="0"/>
              <a:t> (Berkeley Software Distribution) </a:t>
            </a:r>
            <a:r>
              <a:rPr lang="en-GB" sz="1800"/>
              <a:t>open-source license</a:t>
            </a:r>
            <a:r>
              <a:rPr lang="en-GB" sz="1800" dirty="0"/>
              <a:t>. The primary goal was to support </a:t>
            </a:r>
            <a:r>
              <a:rPr lang="en-GB" sz="1800" b="1" dirty="0"/>
              <a:t>code reuse </a:t>
            </a:r>
            <a:r>
              <a:rPr lang="en-GB" sz="1800" dirty="0"/>
              <a:t>in robotics research.</a:t>
            </a:r>
            <a:endParaRPr lang="en-GB" sz="1800" b="1" dirty="0"/>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history</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sp>
        <p:nvSpPr>
          <p:cNvPr id="2" name="Arrow: Down 1">
            <a:extLst>
              <a:ext uri="{FF2B5EF4-FFF2-40B4-BE49-F238E27FC236}">
                <a16:creationId xmlns:a16="http://schemas.microsoft.com/office/drawing/2014/main" id="{88127CEB-27F0-4D2A-AF49-FF8C4354EF90}"/>
              </a:ext>
            </a:extLst>
          </p:cNvPr>
          <p:cNvSpPr/>
          <p:nvPr/>
        </p:nvSpPr>
        <p:spPr>
          <a:xfrm>
            <a:off x="4360390" y="1960395"/>
            <a:ext cx="320040" cy="601980"/>
          </a:xfrm>
          <a:prstGeom prst="down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nhaltsplatzhalter 3">
            <a:extLst>
              <a:ext uri="{FF2B5EF4-FFF2-40B4-BE49-F238E27FC236}">
                <a16:creationId xmlns:a16="http://schemas.microsoft.com/office/drawing/2014/main" id="{0CB63890-4E5A-48BB-93D3-915A4AC0AA4A}"/>
              </a:ext>
            </a:extLst>
          </p:cNvPr>
          <p:cNvSpPr txBox="1">
            <a:spLocks/>
          </p:cNvSpPr>
          <p:nvPr/>
        </p:nvSpPr>
        <p:spPr>
          <a:xfrm>
            <a:off x="250757" y="2655869"/>
            <a:ext cx="8544299" cy="46071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r>
              <a:rPr lang="en-GB" sz="1800" dirty="0"/>
              <a:t>It has been quickly adopted by many robotics research institutions and companies as their </a:t>
            </a:r>
            <a:r>
              <a:rPr lang="en-GB" sz="1800" b="1" dirty="0"/>
              <a:t>standard development framework.</a:t>
            </a:r>
            <a:endParaRPr lang="en-GB" dirty="0"/>
          </a:p>
          <a:p>
            <a:pPr marL="0" indent="0">
              <a:buFont typeface="Wingdings" charset="2"/>
              <a:buNone/>
            </a:pPr>
            <a:endParaRPr lang="en-GB" dirty="0"/>
          </a:p>
          <a:p>
            <a:endParaRPr lang="en-GB" dirty="0"/>
          </a:p>
        </p:txBody>
      </p:sp>
      <p:sp>
        <p:nvSpPr>
          <p:cNvPr id="6" name="Rectangle 5">
            <a:extLst>
              <a:ext uri="{FF2B5EF4-FFF2-40B4-BE49-F238E27FC236}">
                <a16:creationId xmlns:a16="http://schemas.microsoft.com/office/drawing/2014/main" id="{7AA25A90-F0AC-4D4B-8924-BF38B0B81D20}"/>
              </a:ext>
            </a:extLst>
          </p:cNvPr>
          <p:cNvSpPr/>
          <p:nvPr/>
        </p:nvSpPr>
        <p:spPr>
          <a:xfrm>
            <a:off x="3170136" y="3789708"/>
            <a:ext cx="2700547" cy="369332"/>
          </a:xfrm>
          <a:prstGeom prst="rect">
            <a:avLst/>
          </a:prstGeom>
        </p:spPr>
        <p:txBody>
          <a:bodyPr wrap="none">
            <a:spAutoFit/>
          </a:bodyPr>
          <a:lstStyle/>
          <a:p>
            <a:pPr indent="1588">
              <a:buSzPct val="150000"/>
              <a:tabLst>
                <a:tab pos="0" algn="l"/>
              </a:tabLst>
              <a:defRPr/>
            </a:pPr>
            <a:r>
              <a:rPr lang="en-US" sz="1800" dirty="0">
                <a:latin typeface="Calibri Light" panose="020F0302020204030204" pitchFamily="34" charset="0"/>
                <a:cs typeface="Calibri Light" panose="020F0302020204030204" pitchFamily="34" charset="0"/>
                <a:hlinkClick r:id="rId3"/>
              </a:rPr>
              <a:t>http://www.ros.org/history</a:t>
            </a:r>
            <a:endParaRPr lang="en-US" sz="1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91412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a:xfrm>
            <a:off x="8082984" y="4832169"/>
            <a:ext cx="806523" cy="227807"/>
          </a:xfrm>
        </p:spPr>
        <p:txBody>
          <a:bodyPr/>
          <a:lstStyle/>
          <a:p>
            <a:fld id="{9F5F539E-0E69-451B-AC12-57C40F9178F7}" type="slidenum">
              <a:rPr lang="en-GB" smtClean="0">
                <a:solidFill>
                  <a:srgbClr val="3C3C00"/>
                </a:solidFill>
              </a:rPr>
              <a:pPr/>
              <a:t>14</a:t>
            </a:fld>
            <a:endParaRPr lang="en-GB" dirty="0">
              <a:solidFill>
                <a:srgbClr val="3C3C00"/>
              </a:solidFill>
            </a:endParaRPr>
          </a:p>
        </p:txBody>
      </p:sp>
      <p:sp>
        <p:nvSpPr>
          <p:cNvPr id="5" name="Titel 4"/>
          <p:cNvSpPr>
            <a:spLocks noGrp="1"/>
          </p:cNvSpPr>
          <p:nvPr>
            <p:ph type="title"/>
          </p:nvPr>
        </p:nvSpPr>
        <p:spPr/>
        <p:txBody>
          <a:bodyPr/>
          <a:lstStyle/>
          <a:p>
            <a:r>
              <a:rPr lang="en-GB" dirty="0"/>
              <a:t>ROS Distributions</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757979" y="96142"/>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pic>
        <p:nvPicPr>
          <p:cNvPr id="12" name="Picture 11">
            <a:extLst>
              <a:ext uri="{FF2B5EF4-FFF2-40B4-BE49-F238E27FC236}">
                <a16:creationId xmlns:a16="http://schemas.microsoft.com/office/drawing/2014/main" id="{CB7B007A-FF71-4C4A-B85B-3CDA9DE6ED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739" y="918310"/>
            <a:ext cx="1080000" cy="1080000"/>
          </a:xfrm>
          <a:prstGeom prst="rect">
            <a:avLst/>
          </a:prstGeom>
        </p:spPr>
      </p:pic>
      <p:pic>
        <p:nvPicPr>
          <p:cNvPr id="13" name="Picture 4" descr="http://www.ros.org/news/resources/2010/poster2color_revis.jpg">
            <a:extLst>
              <a:ext uri="{FF2B5EF4-FFF2-40B4-BE49-F238E27FC236}">
                <a16:creationId xmlns:a16="http://schemas.microsoft.com/office/drawing/2014/main" id="{E56B6119-1341-42D4-87E0-38A9B1BCAEB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2864" y="799610"/>
            <a:ext cx="147531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E1A71A5-760C-4A8A-9CFF-C5FC0B637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0760" y="799610"/>
            <a:ext cx="813127" cy="1080000"/>
          </a:xfrm>
          <a:prstGeom prst="rect">
            <a:avLst/>
          </a:prstGeom>
        </p:spPr>
      </p:pic>
      <p:pic>
        <p:nvPicPr>
          <p:cNvPr id="17" name="Picture 16">
            <a:extLst>
              <a:ext uri="{FF2B5EF4-FFF2-40B4-BE49-F238E27FC236}">
                <a16:creationId xmlns:a16="http://schemas.microsoft.com/office/drawing/2014/main" id="{EA7E53B2-151F-40A1-BE47-B71A0AEFE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6468" y="799610"/>
            <a:ext cx="1360800" cy="1080000"/>
          </a:xfrm>
          <a:prstGeom prst="rect">
            <a:avLst/>
          </a:prstGeom>
        </p:spPr>
      </p:pic>
      <p:pic>
        <p:nvPicPr>
          <p:cNvPr id="19" name="Picture 18">
            <a:extLst>
              <a:ext uri="{FF2B5EF4-FFF2-40B4-BE49-F238E27FC236}">
                <a16:creationId xmlns:a16="http://schemas.microsoft.com/office/drawing/2014/main" id="{1772684C-6257-42AE-9AF5-3AC16820FC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849" y="799610"/>
            <a:ext cx="831094" cy="1080000"/>
          </a:xfrm>
          <a:prstGeom prst="rect">
            <a:avLst/>
          </a:prstGeom>
        </p:spPr>
      </p:pic>
      <p:pic>
        <p:nvPicPr>
          <p:cNvPr id="21" name="Picture 20">
            <a:extLst>
              <a:ext uri="{FF2B5EF4-FFF2-40B4-BE49-F238E27FC236}">
                <a16:creationId xmlns:a16="http://schemas.microsoft.com/office/drawing/2014/main" id="{F4A2244A-837D-4673-9CEB-4DF0F965C8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23524" y="799610"/>
            <a:ext cx="781364" cy="1080000"/>
          </a:xfrm>
          <a:prstGeom prst="rect">
            <a:avLst/>
          </a:prstGeom>
        </p:spPr>
      </p:pic>
      <p:pic>
        <p:nvPicPr>
          <p:cNvPr id="23" name="Picture 22">
            <a:extLst>
              <a:ext uri="{FF2B5EF4-FFF2-40B4-BE49-F238E27FC236}">
                <a16:creationId xmlns:a16="http://schemas.microsoft.com/office/drawing/2014/main" id="{8D1C411A-A035-4B1A-A219-2077D8D70D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676" y="2928874"/>
            <a:ext cx="1010172" cy="1080000"/>
          </a:xfrm>
          <a:prstGeom prst="rect">
            <a:avLst/>
          </a:prstGeom>
        </p:spPr>
      </p:pic>
      <p:pic>
        <p:nvPicPr>
          <p:cNvPr id="25" name="Picture 24">
            <a:extLst>
              <a:ext uri="{FF2B5EF4-FFF2-40B4-BE49-F238E27FC236}">
                <a16:creationId xmlns:a16="http://schemas.microsoft.com/office/drawing/2014/main" id="{463611BF-E686-4C8D-9523-17426878C3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05340" y="2928874"/>
            <a:ext cx="1296000" cy="1080000"/>
          </a:xfrm>
          <a:prstGeom prst="rect">
            <a:avLst/>
          </a:prstGeom>
        </p:spPr>
      </p:pic>
      <p:pic>
        <p:nvPicPr>
          <p:cNvPr id="27" name="Picture 26">
            <a:extLst>
              <a:ext uri="{FF2B5EF4-FFF2-40B4-BE49-F238E27FC236}">
                <a16:creationId xmlns:a16="http://schemas.microsoft.com/office/drawing/2014/main" id="{0074FDDA-097D-4FC3-8174-699C738A4F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79743" y="2936860"/>
            <a:ext cx="1001202" cy="1080000"/>
          </a:xfrm>
          <a:prstGeom prst="rect">
            <a:avLst/>
          </a:prstGeom>
        </p:spPr>
      </p:pic>
      <p:pic>
        <p:nvPicPr>
          <p:cNvPr id="29" name="Picture 28">
            <a:extLst>
              <a:ext uri="{FF2B5EF4-FFF2-40B4-BE49-F238E27FC236}">
                <a16:creationId xmlns:a16="http://schemas.microsoft.com/office/drawing/2014/main" id="{61FD8B03-DD29-47C7-855E-040C46E38FE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89253" y="2918743"/>
            <a:ext cx="1260793" cy="1080000"/>
          </a:xfrm>
          <a:prstGeom prst="rect">
            <a:avLst/>
          </a:prstGeom>
        </p:spPr>
      </p:pic>
      <p:pic>
        <p:nvPicPr>
          <p:cNvPr id="31" name="Picture 30">
            <a:extLst>
              <a:ext uri="{FF2B5EF4-FFF2-40B4-BE49-F238E27FC236}">
                <a16:creationId xmlns:a16="http://schemas.microsoft.com/office/drawing/2014/main" id="{82DDC91B-D48B-4DBE-A20E-9145134C261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97289" y="2936366"/>
            <a:ext cx="1056211" cy="1080000"/>
          </a:xfrm>
          <a:prstGeom prst="rect">
            <a:avLst/>
          </a:prstGeom>
        </p:spPr>
      </p:pic>
      <p:grpSp>
        <p:nvGrpSpPr>
          <p:cNvPr id="40" name="Group 39">
            <a:extLst>
              <a:ext uri="{FF2B5EF4-FFF2-40B4-BE49-F238E27FC236}">
                <a16:creationId xmlns:a16="http://schemas.microsoft.com/office/drawing/2014/main" id="{3E76595B-A25F-44A7-BD8D-96A2F027D67A}"/>
              </a:ext>
            </a:extLst>
          </p:cNvPr>
          <p:cNvGrpSpPr/>
          <p:nvPr/>
        </p:nvGrpSpPr>
        <p:grpSpPr>
          <a:xfrm>
            <a:off x="743342" y="2085852"/>
            <a:ext cx="7554136" cy="215359"/>
            <a:chOff x="670560" y="2322101"/>
            <a:chExt cx="7554136" cy="215359"/>
          </a:xfrm>
        </p:grpSpPr>
        <p:cxnSp>
          <p:nvCxnSpPr>
            <p:cNvPr id="33" name="Straight Connector 32">
              <a:extLst>
                <a:ext uri="{FF2B5EF4-FFF2-40B4-BE49-F238E27FC236}">
                  <a16:creationId xmlns:a16="http://schemas.microsoft.com/office/drawing/2014/main" id="{557CDF2B-8547-4D8D-AD3E-DA970A3919FA}"/>
                </a:ext>
              </a:extLst>
            </p:cNvPr>
            <p:cNvCxnSpPr/>
            <p:nvPr/>
          </p:nvCxnSpPr>
          <p:spPr>
            <a:xfrm>
              <a:off x="785764" y="2427890"/>
              <a:ext cx="7410311" cy="0"/>
            </a:xfrm>
            <a:prstGeom prst="line">
              <a:avLst/>
            </a:prstGeom>
            <a:ln w="57150">
              <a:solidFill>
                <a:srgbClr val="242F78"/>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39B4D16-F996-445C-A081-B3B33CFAE9B5}"/>
                </a:ext>
              </a:extLst>
            </p:cNvPr>
            <p:cNvSpPr/>
            <p:nvPr/>
          </p:nvSpPr>
          <p:spPr>
            <a:xfrm>
              <a:off x="670560" y="2331720"/>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F279CAC-9837-484D-867A-FE18488DF2C9}"/>
                </a:ext>
              </a:extLst>
            </p:cNvPr>
            <p:cNvSpPr/>
            <p:nvPr/>
          </p:nvSpPr>
          <p:spPr>
            <a:xfrm>
              <a:off x="2267249" y="2325882"/>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59EA95E-A275-4117-8F13-691CC4EB5DF3}"/>
                </a:ext>
              </a:extLst>
            </p:cNvPr>
            <p:cNvSpPr/>
            <p:nvPr/>
          </p:nvSpPr>
          <p:spPr>
            <a:xfrm>
              <a:off x="3794051" y="2322101"/>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5C7BA40-C33A-4165-BDBA-4E11353D697A}"/>
                </a:ext>
              </a:extLst>
            </p:cNvPr>
            <p:cNvSpPr/>
            <p:nvPr/>
          </p:nvSpPr>
          <p:spPr>
            <a:xfrm>
              <a:off x="5336378" y="2331720"/>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E104E71-7EE6-4EE7-B159-55CBB4DA124C}"/>
                </a:ext>
              </a:extLst>
            </p:cNvPr>
            <p:cNvSpPr/>
            <p:nvPr/>
          </p:nvSpPr>
          <p:spPr>
            <a:xfrm>
              <a:off x="6742124" y="2331720"/>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262BBCE-1928-4FDD-A44D-EC16CF4AFA64}"/>
                </a:ext>
              </a:extLst>
            </p:cNvPr>
            <p:cNvSpPr/>
            <p:nvPr/>
          </p:nvSpPr>
          <p:spPr>
            <a:xfrm>
              <a:off x="8003716" y="2325020"/>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platzhalter 5">
            <a:extLst>
              <a:ext uri="{FF2B5EF4-FFF2-40B4-BE49-F238E27FC236}">
                <a16:creationId xmlns:a16="http://schemas.microsoft.com/office/drawing/2014/main" id="{8131C2F7-80C2-4C77-8B4A-F00E0BF02467}"/>
              </a:ext>
            </a:extLst>
          </p:cNvPr>
          <p:cNvSpPr txBox="1">
            <a:spLocks/>
          </p:cNvSpPr>
          <p:nvPr/>
        </p:nvSpPr>
        <p:spPr>
          <a:xfrm>
            <a:off x="420561" y="2454624"/>
            <a:ext cx="854357"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a:solidFill>
                  <a:srgbClr val="FF0000"/>
                </a:solidFill>
              </a:rPr>
              <a:t>B</a:t>
            </a:r>
            <a:r>
              <a:rPr lang="en-GB" b="0" dirty="0"/>
              <a:t>ox Turtle</a:t>
            </a:r>
          </a:p>
          <a:p>
            <a:pPr algn="ctr">
              <a:spcBef>
                <a:spcPts val="0"/>
              </a:spcBef>
            </a:pPr>
            <a:r>
              <a:rPr lang="en-GB" dirty="0"/>
              <a:t>03-2010</a:t>
            </a:r>
          </a:p>
        </p:txBody>
      </p:sp>
      <p:sp>
        <p:nvSpPr>
          <p:cNvPr id="42" name="Textplatzhalter 5">
            <a:extLst>
              <a:ext uri="{FF2B5EF4-FFF2-40B4-BE49-F238E27FC236}">
                <a16:creationId xmlns:a16="http://schemas.microsoft.com/office/drawing/2014/main" id="{F75455E4-7555-43C3-B43D-A71133E0C293}"/>
              </a:ext>
            </a:extLst>
          </p:cNvPr>
          <p:cNvSpPr txBox="1">
            <a:spLocks/>
          </p:cNvSpPr>
          <p:nvPr/>
        </p:nvSpPr>
        <p:spPr>
          <a:xfrm>
            <a:off x="2109608" y="2448786"/>
            <a:ext cx="681826"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spcBef>
                <a:spcPts val="0"/>
              </a:spcBef>
            </a:pPr>
            <a:r>
              <a:rPr lang="en-GB" dirty="0">
                <a:solidFill>
                  <a:srgbClr val="FF0000"/>
                </a:solidFill>
              </a:rPr>
              <a:t>C</a:t>
            </a:r>
            <a:r>
              <a:rPr lang="en-GB" b="0" dirty="0"/>
              <a:t> Turtle</a:t>
            </a:r>
          </a:p>
          <a:p>
            <a:pPr>
              <a:spcBef>
                <a:spcPts val="0"/>
              </a:spcBef>
            </a:pPr>
            <a:r>
              <a:rPr lang="en-GB" dirty="0"/>
              <a:t>08-2010</a:t>
            </a:r>
          </a:p>
        </p:txBody>
      </p:sp>
      <p:sp>
        <p:nvSpPr>
          <p:cNvPr id="43" name="Textplatzhalter 5">
            <a:extLst>
              <a:ext uri="{FF2B5EF4-FFF2-40B4-BE49-F238E27FC236}">
                <a16:creationId xmlns:a16="http://schemas.microsoft.com/office/drawing/2014/main" id="{700F4FB4-B61A-4AE8-8296-1CA2D2771A4A}"/>
              </a:ext>
            </a:extLst>
          </p:cNvPr>
          <p:cNvSpPr txBox="1">
            <a:spLocks/>
          </p:cNvSpPr>
          <p:nvPr/>
        </p:nvSpPr>
        <p:spPr>
          <a:xfrm>
            <a:off x="3433600" y="2455608"/>
            <a:ext cx="1075860"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a:solidFill>
                  <a:srgbClr val="FF0000"/>
                </a:solidFill>
              </a:rPr>
              <a:t>D</a:t>
            </a:r>
            <a:r>
              <a:rPr lang="en-GB" b="0" dirty="0"/>
              <a:t>iamondback</a:t>
            </a:r>
          </a:p>
          <a:p>
            <a:pPr algn="ctr">
              <a:spcBef>
                <a:spcPts val="0"/>
              </a:spcBef>
            </a:pPr>
            <a:r>
              <a:rPr lang="en-GB" dirty="0"/>
              <a:t>03-2011</a:t>
            </a:r>
          </a:p>
        </p:txBody>
      </p:sp>
      <p:sp>
        <p:nvSpPr>
          <p:cNvPr id="44" name="Textplatzhalter 5">
            <a:extLst>
              <a:ext uri="{FF2B5EF4-FFF2-40B4-BE49-F238E27FC236}">
                <a16:creationId xmlns:a16="http://schemas.microsoft.com/office/drawing/2014/main" id="{75661ED2-7FB3-4ED3-A7BB-E82F7F41BE8D}"/>
              </a:ext>
            </a:extLst>
          </p:cNvPr>
          <p:cNvSpPr txBox="1">
            <a:spLocks/>
          </p:cNvSpPr>
          <p:nvPr/>
        </p:nvSpPr>
        <p:spPr>
          <a:xfrm>
            <a:off x="5178737" y="2455608"/>
            <a:ext cx="681826"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a:solidFill>
                  <a:srgbClr val="FF0000"/>
                </a:solidFill>
              </a:rPr>
              <a:t>E</a:t>
            </a:r>
            <a:r>
              <a:rPr lang="en-GB" b="0" dirty="0"/>
              <a:t>lectric</a:t>
            </a:r>
          </a:p>
          <a:p>
            <a:pPr algn="ctr">
              <a:spcBef>
                <a:spcPts val="0"/>
              </a:spcBef>
            </a:pPr>
            <a:r>
              <a:rPr lang="en-GB" dirty="0"/>
              <a:t>08-2011</a:t>
            </a:r>
          </a:p>
        </p:txBody>
      </p:sp>
      <p:sp>
        <p:nvSpPr>
          <p:cNvPr id="45" name="Textplatzhalter 5">
            <a:extLst>
              <a:ext uri="{FF2B5EF4-FFF2-40B4-BE49-F238E27FC236}">
                <a16:creationId xmlns:a16="http://schemas.microsoft.com/office/drawing/2014/main" id="{F363B83E-DEF0-4D0D-A4A4-4864A46F84D3}"/>
              </a:ext>
            </a:extLst>
          </p:cNvPr>
          <p:cNvSpPr txBox="1">
            <a:spLocks/>
          </p:cNvSpPr>
          <p:nvPr/>
        </p:nvSpPr>
        <p:spPr>
          <a:xfrm>
            <a:off x="6583526" y="2448786"/>
            <a:ext cx="683739"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err="1">
                <a:solidFill>
                  <a:srgbClr val="FF0000"/>
                </a:solidFill>
              </a:rPr>
              <a:t>F</a:t>
            </a:r>
            <a:r>
              <a:rPr lang="en-GB" b="0" dirty="0" err="1"/>
              <a:t>uerte</a:t>
            </a:r>
            <a:endParaRPr lang="en-GB" b="0" dirty="0"/>
          </a:p>
          <a:p>
            <a:pPr algn="ctr">
              <a:spcBef>
                <a:spcPts val="0"/>
              </a:spcBef>
            </a:pPr>
            <a:r>
              <a:rPr lang="en-GB" dirty="0"/>
              <a:t>04-2012</a:t>
            </a:r>
          </a:p>
        </p:txBody>
      </p:sp>
      <p:sp>
        <p:nvSpPr>
          <p:cNvPr id="46" name="Textplatzhalter 5">
            <a:extLst>
              <a:ext uri="{FF2B5EF4-FFF2-40B4-BE49-F238E27FC236}">
                <a16:creationId xmlns:a16="http://schemas.microsoft.com/office/drawing/2014/main" id="{FDFDA95A-AF25-41F2-AA31-8E1E3471B158}"/>
              </a:ext>
            </a:extLst>
          </p:cNvPr>
          <p:cNvSpPr txBox="1">
            <a:spLocks/>
          </p:cNvSpPr>
          <p:nvPr/>
        </p:nvSpPr>
        <p:spPr>
          <a:xfrm>
            <a:off x="7419437" y="2447924"/>
            <a:ext cx="1535102"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a:solidFill>
                  <a:srgbClr val="FF0000"/>
                </a:solidFill>
              </a:rPr>
              <a:t>G</a:t>
            </a:r>
            <a:r>
              <a:rPr lang="en-GB" b="0" dirty="0"/>
              <a:t>roovy</a:t>
            </a:r>
          </a:p>
          <a:p>
            <a:pPr algn="ctr">
              <a:spcBef>
                <a:spcPts val="0"/>
              </a:spcBef>
            </a:pPr>
            <a:r>
              <a:rPr lang="en-GB" dirty="0"/>
              <a:t>12-2012 / 07-2014</a:t>
            </a:r>
          </a:p>
        </p:txBody>
      </p:sp>
      <p:sp>
        <p:nvSpPr>
          <p:cNvPr id="47" name="Textplatzhalter 5">
            <a:extLst>
              <a:ext uri="{FF2B5EF4-FFF2-40B4-BE49-F238E27FC236}">
                <a16:creationId xmlns:a16="http://schemas.microsoft.com/office/drawing/2014/main" id="{8228B03C-BA63-4565-B2BD-29D06F9F4E22}"/>
              </a:ext>
            </a:extLst>
          </p:cNvPr>
          <p:cNvSpPr txBox="1">
            <a:spLocks/>
          </p:cNvSpPr>
          <p:nvPr/>
        </p:nvSpPr>
        <p:spPr>
          <a:xfrm>
            <a:off x="-76615" y="4550123"/>
            <a:ext cx="1752567"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a:solidFill>
                  <a:srgbClr val="FF0000"/>
                </a:solidFill>
              </a:rPr>
              <a:t>H</a:t>
            </a:r>
            <a:r>
              <a:rPr lang="en-GB" b="0" dirty="0"/>
              <a:t>ydro</a:t>
            </a:r>
          </a:p>
          <a:p>
            <a:pPr algn="ctr">
              <a:spcBef>
                <a:spcPts val="0"/>
              </a:spcBef>
            </a:pPr>
            <a:r>
              <a:rPr lang="en-GB" dirty="0"/>
              <a:t>09-2013 / 05-2015</a:t>
            </a:r>
          </a:p>
        </p:txBody>
      </p:sp>
      <p:sp>
        <p:nvSpPr>
          <p:cNvPr id="48" name="Textplatzhalter 5">
            <a:extLst>
              <a:ext uri="{FF2B5EF4-FFF2-40B4-BE49-F238E27FC236}">
                <a16:creationId xmlns:a16="http://schemas.microsoft.com/office/drawing/2014/main" id="{76F60EF9-C506-4165-9E7D-C565FFFFA90F}"/>
              </a:ext>
            </a:extLst>
          </p:cNvPr>
          <p:cNvSpPr txBox="1">
            <a:spLocks/>
          </p:cNvSpPr>
          <p:nvPr/>
        </p:nvSpPr>
        <p:spPr>
          <a:xfrm>
            <a:off x="1479434" y="4628836"/>
            <a:ext cx="1947812"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a:solidFill>
                  <a:srgbClr val="FF0000"/>
                </a:solidFill>
              </a:rPr>
              <a:t>I</a:t>
            </a:r>
            <a:r>
              <a:rPr lang="en-GB" b="0" dirty="0"/>
              <a:t>ndigo</a:t>
            </a:r>
          </a:p>
          <a:p>
            <a:pPr algn="ctr">
              <a:spcBef>
                <a:spcPts val="0"/>
              </a:spcBef>
            </a:pPr>
            <a:r>
              <a:rPr lang="en-GB" dirty="0">
                <a:solidFill>
                  <a:srgbClr val="00B050"/>
                </a:solidFill>
              </a:rPr>
              <a:t>07-2014 / 04-2019 </a:t>
            </a:r>
          </a:p>
          <a:p>
            <a:pPr algn="ctr">
              <a:spcBef>
                <a:spcPts val="0"/>
              </a:spcBef>
            </a:pPr>
            <a:r>
              <a:rPr lang="en-GB" dirty="0">
                <a:solidFill>
                  <a:srgbClr val="00B050"/>
                </a:solidFill>
              </a:rPr>
              <a:t>(LTS)</a:t>
            </a:r>
          </a:p>
        </p:txBody>
      </p:sp>
      <p:sp>
        <p:nvSpPr>
          <p:cNvPr id="49" name="Textplatzhalter 5">
            <a:extLst>
              <a:ext uri="{FF2B5EF4-FFF2-40B4-BE49-F238E27FC236}">
                <a16:creationId xmlns:a16="http://schemas.microsoft.com/office/drawing/2014/main" id="{9E9CEA11-E16E-492E-A76F-4339B3771FE0}"/>
              </a:ext>
            </a:extLst>
          </p:cNvPr>
          <p:cNvSpPr txBox="1">
            <a:spLocks/>
          </p:cNvSpPr>
          <p:nvPr/>
        </p:nvSpPr>
        <p:spPr>
          <a:xfrm>
            <a:off x="3222149" y="4535107"/>
            <a:ext cx="1516390"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a:solidFill>
                  <a:srgbClr val="FF0000"/>
                </a:solidFill>
              </a:rPr>
              <a:t>J</a:t>
            </a:r>
            <a:r>
              <a:rPr lang="en-GB" b="0" dirty="0"/>
              <a:t>ade</a:t>
            </a:r>
          </a:p>
          <a:p>
            <a:pPr algn="ctr">
              <a:spcBef>
                <a:spcPts val="0"/>
              </a:spcBef>
            </a:pPr>
            <a:r>
              <a:rPr lang="en-GB" dirty="0"/>
              <a:t>05-2015 / 05-2017</a:t>
            </a:r>
          </a:p>
        </p:txBody>
      </p:sp>
      <p:sp>
        <p:nvSpPr>
          <p:cNvPr id="50" name="Textplatzhalter 5">
            <a:extLst>
              <a:ext uri="{FF2B5EF4-FFF2-40B4-BE49-F238E27FC236}">
                <a16:creationId xmlns:a16="http://schemas.microsoft.com/office/drawing/2014/main" id="{917B0AD0-88FA-4EE2-9E3E-409DC38BBB16}"/>
              </a:ext>
            </a:extLst>
          </p:cNvPr>
          <p:cNvSpPr txBox="1">
            <a:spLocks/>
          </p:cNvSpPr>
          <p:nvPr/>
        </p:nvSpPr>
        <p:spPr>
          <a:xfrm>
            <a:off x="4584975" y="4641125"/>
            <a:ext cx="1869347"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a:solidFill>
                  <a:srgbClr val="FF0000"/>
                </a:solidFill>
              </a:rPr>
              <a:t>K</a:t>
            </a:r>
            <a:r>
              <a:rPr lang="en-GB" b="0" dirty="0"/>
              <a:t>inetic</a:t>
            </a:r>
          </a:p>
          <a:p>
            <a:pPr algn="ctr">
              <a:spcBef>
                <a:spcPts val="0"/>
              </a:spcBef>
            </a:pPr>
            <a:r>
              <a:rPr lang="en-GB" dirty="0">
                <a:solidFill>
                  <a:srgbClr val="00B050"/>
                </a:solidFill>
              </a:rPr>
              <a:t>05-2016 / 04-2021 </a:t>
            </a:r>
          </a:p>
          <a:p>
            <a:pPr algn="ctr">
              <a:spcBef>
                <a:spcPts val="0"/>
              </a:spcBef>
            </a:pPr>
            <a:r>
              <a:rPr lang="en-GB" dirty="0">
                <a:solidFill>
                  <a:srgbClr val="00B050"/>
                </a:solidFill>
              </a:rPr>
              <a:t>(LTS)</a:t>
            </a:r>
          </a:p>
        </p:txBody>
      </p:sp>
      <p:sp>
        <p:nvSpPr>
          <p:cNvPr id="51" name="Textplatzhalter 5">
            <a:extLst>
              <a:ext uri="{FF2B5EF4-FFF2-40B4-BE49-F238E27FC236}">
                <a16:creationId xmlns:a16="http://schemas.microsoft.com/office/drawing/2014/main" id="{F76B290A-A613-4F76-A7CE-CEE875F5DD3A}"/>
              </a:ext>
            </a:extLst>
          </p:cNvPr>
          <p:cNvSpPr txBox="1">
            <a:spLocks/>
          </p:cNvSpPr>
          <p:nvPr/>
        </p:nvSpPr>
        <p:spPr>
          <a:xfrm>
            <a:off x="6028826" y="4633883"/>
            <a:ext cx="1793135"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a:solidFill>
                  <a:srgbClr val="FF0000"/>
                </a:solidFill>
              </a:rPr>
              <a:t>L</a:t>
            </a:r>
            <a:r>
              <a:rPr lang="en-GB" b="0" dirty="0"/>
              <a:t>unar</a:t>
            </a:r>
          </a:p>
          <a:p>
            <a:pPr algn="ctr">
              <a:spcBef>
                <a:spcPts val="0"/>
              </a:spcBef>
            </a:pPr>
            <a:r>
              <a:rPr lang="en-GB" dirty="0">
                <a:solidFill>
                  <a:srgbClr val="00B050"/>
                </a:solidFill>
              </a:rPr>
              <a:t>05-2017 </a:t>
            </a:r>
            <a:r>
              <a:rPr lang="en-GB" dirty="0" smtClean="0">
                <a:solidFill>
                  <a:srgbClr val="00B050"/>
                </a:solidFill>
              </a:rPr>
              <a:t>/</a:t>
            </a:r>
          </a:p>
          <a:p>
            <a:pPr algn="ctr">
              <a:spcBef>
                <a:spcPts val="0"/>
              </a:spcBef>
            </a:pPr>
            <a:r>
              <a:rPr lang="en-GB" dirty="0" smtClean="0">
                <a:solidFill>
                  <a:srgbClr val="00B050"/>
                </a:solidFill>
              </a:rPr>
              <a:t> </a:t>
            </a:r>
            <a:r>
              <a:rPr lang="en-GB" dirty="0">
                <a:solidFill>
                  <a:srgbClr val="00B050"/>
                </a:solidFill>
              </a:rPr>
              <a:t>05-2019</a:t>
            </a:r>
          </a:p>
        </p:txBody>
      </p:sp>
      <p:cxnSp>
        <p:nvCxnSpPr>
          <p:cNvPr id="60" name="Straight Connector 59">
            <a:extLst>
              <a:ext uri="{FF2B5EF4-FFF2-40B4-BE49-F238E27FC236}">
                <a16:creationId xmlns:a16="http://schemas.microsoft.com/office/drawing/2014/main" id="{EA73CA3C-80A7-478B-ADCC-82EADB4CDA9F}"/>
              </a:ext>
            </a:extLst>
          </p:cNvPr>
          <p:cNvCxnSpPr>
            <a:cxnSpLocks/>
          </p:cNvCxnSpPr>
          <p:nvPr/>
        </p:nvCxnSpPr>
        <p:spPr>
          <a:xfrm>
            <a:off x="728606" y="4287141"/>
            <a:ext cx="7552800" cy="0"/>
          </a:xfrm>
          <a:prstGeom prst="line">
            <a:avLst/>
          </a:prstGeom>
          <a:ln w="57150">
            <a:solidFill>
              <a:srgbClr val="242F78"/>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B9CA4A41-1982-4C4F-A188-50BA0E7F7713}"/>
              </a:ext>
            </a:extLst>
          </p:cNvPr>
          <p:cNvSpPr/>
          <p:nvPr/>
        </p:nvSpPr>
        <p:spPr>
          <a:xfrm>
            <a:off x="689179" y="4184271"/>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2D11066-5BF8-4C3C-A1AA-9D46F89E1CDE}"/>
              </a:ext>
            </a:extLst>
          </p:cNvPr>
          <p:cNvSpPr/>
          <p:nvPr/>
        </p:nvSpPr>
        <p:spPr>
          <a:xfrm>
            <a:off x="2342850" y="4188435"/>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DF0C78F-C651-467F-9534-A78382514F85}"/>
              </a:ext>
            </a:extLst>
          </p:cNvPr>
          <p:cNvSpPr/>
          <p:nvPr/>
        </p:nvSpPr>
        <p:spPr>
          <a:xfrm>
            <a:off x="3866833" y="4185104"/>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7133DF8-4451-4CEB-AC94-CB49E5D69E0E}"/>
              </a:ext>
            </a:extLst>
          </p:cNvPr>
          <p:cNvSpPr/>
          <p:nvPr/>
        </p:nvSpPr>
        <p:spPr>
          <a:xfrm>
            <a:off x="5409160" y="4179064"/>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8E5F9A2-0411-4190-8051-8D453FD0F470}"/>
              </a:ext>
            </a:extLst>
          </p:cNvPr>
          <p:cNvSpPr/>
          <p:nvPr/>
        </p:nvSpPr>
        <p:spPr>
          <a:xfrm>
            <a:off x="6816062" y="4188435"/>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B8E5F9A2-0411-4190-8051-8D453FD0F470}"/>
              </a:ext>
            </a:extLst>
          </p:cNvPr>
          <p:cNvSpPr/>
          <p:nvPr/>
        </p:nvSpPr>
        <p:spPr>
          <a:xfrm>
            <a:off x="8076498" y="4179064"/>
            <a:ext cx="220980" cy="20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platzhalter 5">
            <a:extLst>
              <a:ext uri="{FF2B5EF4-FFF2-40B4-BE49-F238E27FC236}">
                <a16:creationId xmlns:a16="http://schemas.microsoft.com/office/drawing/2014/main" id="{F76B290A-A613-4F76-A7CE-CEE875F5DD3A}"/>
              </a:ext>
            </a:extLst>
          </p:cNvPr>
          <p:cNvSpPr txBox="1">
            <a:spLocks/>
          </p:cNvSpPr>
          <p:nvPr/>
        </p:nvSpPr>
        <p:spPr>
          <a:xfrm>
            <a:off x="7290420" y="4634819"/>
            <a:ext cx="1793135"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pPr algn="ctr">
              <a:spcBef>
                <a:spcPts val="0"/>
              </a:spcBef>
            </a:pPr>
            <a:r>
              <a:rPr lang="en-GB" dirty="0" smtClean="0">
                <a:solidFill>
                  <a:srgbClr val="FF0000"/>
                </a:solidFill>
              </a:rPr>
              <a:t>M</a:t>
            </a:r>
            <a:r>
              <a:rPr lang="en-GB" b="0" dirty="0" smtClean="0"/>
              <a:t>elodic</a:t>
            </a:r>
            <a:endParaRPr lang="en-GB" b="0" dirty="0"/>
          </a:p>
          <a:p>
            <a:pPr algn="ctr">
              <a:spcBef>
                <a:spcPts val="0"/>
              </a:spcBef>
            </a:pPr>
            <a:r>
              <a:rPr lang="en-GB" dirty="0" smtClean="0">
                <a:solidFill>
                  <a:srgbClr val="00B050"/>
                </a:solidFill>
              </a:rPr>
              <a:t>05-2018 </a:t>
            </a:r>
            <a:r>
              <a:rPr lang="en-GB" dirty="0">
                <a:solidFill>
                  <a:srgbClr val="00B050"/>
                </a:solidFill>
              </a:rPr>
              <a:t>/ </a:t>
            </a:r>
            <a:endParaRPr lang="en-GB" dirty="0" smtClean="0">
              <a:solidFill>
                <a:srgbClr val="00B050"/>
              </a:solidFill>
            </a:endParaRPr>
          </a:p>
          <a:p>
            <a:pPr algn="ctr">
              <a:spcBef>
                <a:spcPts val="0"/>
              </a:spcBef>
            </a:pPr>
            <a:r>
              <a:rPr lang="en-GB" dirty="0" smtClean="0">
                <a:solidFill>
                  <a:srgbClr val="00B050"/>
                </a:solidFill>
              </a:rPr>
              <a:t>05-2023 (LTS)</a:t>
            </a:r>
            <a:endParaRPr lang="en-GB" dirty="0">
              <a:solidFill>
                <a:srgbClr val="00B050"/>
              </a:solidFill>
            </a:endParaRPr>
          </a:p>
        </p:txBody>
      </p:sp>
      <p:pic>
        <p:nvPicPr>
          <p:cNvPr id="2" name="Imagen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43910" y="2936366"/>
            <a:ext cx="1086154" cy="1080000"/>
          </a:xfrm>
          <a:prstGeom prst="rect">
            <a:avLst/>
          </a:prstGeom>
        </p:spPr>
      </p:pic>
    </p:spTree>
    <p:extLst>
      <p:ext uri="{BB962C8B-B14F-4D97-AF65-F5344CB8AC3E}">
        <p14:creationId xmlns:p14="http://schemas.microsoft.com/office/powerpoint/2010/main" val="316348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15</a:t>
            </a:fld>
            <a:endParaRPr lang="en-GB" dirty="0">
              <a:solidFill>
                <a:srgbClr val="3C3C00"/>
              </a:solidFill>
            </a:endParaRPr>
          </a:p>
        </p:txBody>
      </p:sp>
      <p:sp>
        <p:nvSpPr>
          <p:cNvPr id="4" name="Inhaltsplatzhalter 3"/>
          <p:cNvSpPr>
            <a:spLocks noGrp="1"/>
          </p:cNvSpPr>
          <p:nvPr>
            <p:ph sz="quarter" idx="12"/>
          </p:nvPr>
        </p:nvSpPr>
        <p:spPr>
          <a:xfrm>
            <a:off x="250757" y="958534"/>
            <a:ext cx="8544299" cy="3207683"/>
          </a:xfrm>
        </p:spPr>
        <p:txBody>
          <a:bodyPr/>
          <a:lstStyle/>
          <a:p>
            <a:pPr marL="138113" indent="-138113" algn="just">
              <a:spcBef>
                <a:spcPts val="1200"/>
              </a:spcBef>
            </a:pPr>
            <a:r>
              <a:rPr lang="en-GB" sz="1800" b="1" dirty="0"/>
              <a:t>Peer to Peer. </a:t>
            </a:r>
            <a:r>
              <a:rPr lang="en-GB" sz="1800" dirty="0"/>
              <a:t>Individual programs communicate over defined API (ROS messages, services, etc.).</a:t>
            </a:r>
            <a:r>
              <a:rPr lang="en-GB" sz="1800" b="1" dirty="0"/>
              <a:t> </a:t>
            </a:r>
          </a:p>
          <a:p>
            <a:pPr marL="138113" indent="-138113" algn="just">
              <a:spcBef>
                <a:spcPts val="1200"/>
              </a:spcBef>
            </a:pPr>
            <a:r>
              <a:rPr lang="en-GB" sz="1800" b="1" dirty="0"/>
              <a:t>Distributed. </a:t>
            </a:r>
            <a:r>
              <a:rPr lang="en-GB" sz="1800" dirty="0"/>
              <a:t>Programs can be run on multiple computers and communicate over the network.</a:t>
            </a:r>
          </a:p>
          <a:p>
            <a:pPr marL="138113" indent="-138113" algn="just">
              <a:spcBef>
                <a:spcPts val="1200"/>
              </a:spcBef>
            </a:pPr>
            <a:r>
              <a:rPr lang="en-GB" sz="1800" b="1" dirty="0"/>
              <a:t>Tools based. </a:t>
            </a:r>
            <a:r>
              <a:rPr lang="en-GB" sz="1800" dirty="0"/>
              <a:t>ROS is based on a microkernel design which uses a large number of small tools to build and run various ROS components.</a:t>
            </a:r>
            <a:endParaRPr lang="en-GB" sz="1800" b="1" dirty="0"/>
          </a:p>
          <a:p>
            <a:pPr marL="138113" indent="-138113" algn="just">
              <a:spcBef>
                <a:spcPts val="1200"/>
              </a:spcBef>
            </a:pPr>
            <a:r>
              <a:rPr lang="en-GB" sz="1800" b="1" dirty="0"/>
              <a:t>Multi-lingual. </a:t>
            </a:r>
            <a:r>
              <a:rPr lang="en-GB" sz="1800" dirty="0"/>
              <a:t>ROS modules can be written in any language for which a client library exists (C++, phyton, java, MATLAB, etc.).</a:t>
            </a:r>
          </a:p>
          <a:p>
            <a:pPr marL="138113" indent="-138113" algn="just">
              <a:spcBef>
                <a:spcPts val="1200"/>
              </a:spcBef>
            </a:pPr>
            <a:r>
              <a:rPr lang="en-GB" sz="1800" b="1" dirty="0"/>
              <a:t>Light-weight. </a:t>
            </a:r>
            <a:r>
              <a:rPr lang="en-GB" sz="1800" dirty="0"/>
              <a:t>Stand-alone libraries are wrapped around with a thin ROS layer.</a:t>
            </a:r>
            <a:endParaRPr lang="en-GB" sz="1800" b="1" dirty="0"/>
          </a:p>
          <a:p>
            <a:pPr marL="138113" indent="-138113" algn="just">
              <a:spcBef>
                <a:spcPts val="1200"/>
              </a:spcBef>
            </a:pPr>
            <a:r>
              <a:rPr lang="en-GB" sz="1800" b="1" dirty="0"/>
              <a:t>Hardware agnostic</a:t>
            </a:r>
          </a:p>
          <a:p>
            <a:pPr marL="138113" indent="-138113" algn="just">
              <a:spcBef>
                <a:spcPts val="1200"/>
              </a:spcBef>
            </a:pPr>
            <a:r>
              <a:rPr lang="en-GB" sz="1800" b="1" dirty="0"/>
              <a:t>Free and open-source. </a:t>
            </a:r>
            <a:r>
              <a:rPr lang="en-GB" sz="1800" dirty="0"/>
              <a:t>Most ROS software is open-source and free to use</a:t>
            </a:r>
          </a:p>
          <a:p>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philosophy</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spTree>
    <p:extLst>
      <p:ext uri="{BB962C8B-B14F-4D97-AF65-F5344CB8AC3E}">
        <p14:creationId xmlns:p14="http://schemas.microsoft.com/office/powerpoint/2010/main" val="558745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E8DC0B7-60CF-4A06-9109-22EA40865D42}"/>
              </a:ext>
            </a:extLst>
          </p:cNvPr>
          <p:cNvSpPr txBox="1">
            <a:spLocks/>
          </p:cNvSpPr>
          <p:nvPr/>
        </p:nvSpPr>
        <p:spPr>
          <a:xfrm>
            <a:off x="4437881" y="3847779"/>
            <a:ext cx="2364940" cy="371271"/>
          </a:xfrm>
          <a:prstGeom prst="rect">
            <a:avLst/>
          </a:prstGeom>
        </p:spPr>
        <p:txBody>
          <a:bodyPr vert="horz" wrap="square" lIns="27004" tIns="16202" rIns="27004" bIns="16202">
            <a:spAutoFit/>
          </a:bodyPr>
          <a:lstStyle>
            <a:lvl1pPr algn="l" defTabSz="685754" rtl="0" eaLnBrk="1" latinLnBrk="0" hangingPunct="1">
              <a:lnSpc>
                <a:spcPct val="90000"/>
              </a:lnSpc>
              <a:spcBef>
                <a:spcPct val="0"/>
              </a:spcBef>
              <a:buNone/>
              <a:defRPr sz="2400" kern="1200">
                <a:solidFill>
                  <a:schemeClr val="bg1"/>
                </a:solidFill>
                <a:latin typeface="Calibri Light"/>
                <a:ea typeface="+mj-ea"/>
                <a:cs typeface="+mj-cs"/>
              </a:defRPr>
            </a:lvl1pPr>
          </a:lstStyle>
          <a:p>
            <a:r>
              <a:rPr lang="en-GB" dirty="0"/>
              <a:t>ROS architecture</a:t>
            </a:r>
          </a:p>
        </p:txBody>
      </p:sp>
    </p:spTree>
    <p:extLst>
      <p:ext uri="{BB962C8B-B14F-4D97-AF65-F5344CB8AC3E}">
        <p14:creationId xmlns:p14="http://schemas.microsoft.com/office/powerpoint/2010/main" val="4039062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17</a:t>
            </a:fld>
            <a:endParaRPr lang="en-GB" dirty="0">
              <a:solidFill>
                <a:srgbClr val="3C3C00"/>
              </a:solidFill>
            </a:endParaRPr>
          </a:p>
        </p:txBody>
      </p:sp>
      <p:sp>
        <p:nvSpPr>
          <p:cNvPr id="4" name="Inhaltsplatzhalter 3"/>
          <p:cNvSpPr>
            <a:spLocks noGrp="1"/>
          </p:cNvSpPr>
          <p:nvPr>
            <p:ph sz="quarter" idx="12"/>
          </p:nvPr>
        </p:nvSpPr>
        <p:spPr>
          <a:xfrm>
            <a:off x="250758" y="958535"/>
            <a:ext cx="6433822" cy="1942320"/>
          </a:xfrm>
        </p:spPr>
        <p:txBody>
          <a:bodyPr/>
          <a:lstStyle/>
          <a:p>
            <a:pPr marL="0" indent="0" algn="just">
              <a:spcBef>
                <a:spcPts val="1200"/>
              </a:spcBef>
              <a:buNone/>
            </a:pPr>
            <a:r>
              <a:rPr lang="en-GB" sz="1800" dirty="0"/>
              <a:t>ROS architecture can be described at three different levels:</a:t>
            </a:r>
          </a:p>
          <a:p>
            <a:pPr marL="0" indent="0" algn="just">
              <a:spcBef>
                <a:spcPts val="1200"/>
              </a:spcBef>
              <a:buNone/>
            </a:pPr>
            <a:endParaRPr lang="en-GB" sz="1800" dirty="0"/>
          </a:p>
          <a:p>
            <a:pPr lvl="1" algn="just">
              <a:spcBef>
                <a:spcPts val="1200"/>
              </a:spcBef>
            </a:pPr>
            <a:r>
              <a:rPr lang="en-GB" sz="1800" b="1" dirty="0"/>
              <a:t>Computation graph level: </a:t>
            </a:r>
            <a:r>
              <a:rPr lang="en-GB" sz="1800" dirty="0"/>
              <a:t>covers the peer-to-peer network of ROS processes, roles and communications.</a:t>
            </a:r>
            <a:endParaRPr lang="en-GB" sz="1800" b="1" dirty="0"/>
          </a:p>
          <a:p>
            <a:pPr lvl="1" algn="just">
              <a:spcBef>
                <a:spcPts val="1200"/>
              </a:spcBef>
            </a:pPr>
            <a:endParaRPr lang="en-GB" sz="1800" b="1" dirty="0"/>
          </a:p>
          <a:p>
            <a:pPr lvl="1" algn="just">
              <a:spcBef>
                <a:spcPts val="1200"/>
              </a:spcBef>
            </a:pPr>
            <a:r>
              <a:rPr lang="en-GB" sz="1800" b="1" dirty="0"/>
              <a:t>Filesystem level: </a:t>
            </a:r>
            <a:r>
              <a:rPr lang="en-GB" sz="1800" dirty="0"/>
              <a:t>describes how ROS is organized and configured</a:t>
            </a:r>
          </a:p>
          <a:p>
            <a:pPr lvl="1" algn="just">
              <a:spcBef>
                <a:spcPts val="4200"/>
              </a:spcBef>
            </a:pPr>
            <a:r>
              <a:rPr lang="en-GB" sz="1800" b="1" dirty="0"/>
              <a:t>Community level: </a:t>
            </a:r>
            <a:r>
              <a:rPr lang="en-GB" sz="1800" dirty="0"/>
              <a:t>describes the resources available to exchange software and knowledge across different communities.</a:t>
            </a:r>
            <a:endParaRPr lang="en-GB" sz="1800" b="1" dirty="0"/>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architecture</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9" name="Picture 8" descr="C:\Documents and Settings\Michael Fleder\Local Settings\Temporary Internet Files\Content.IE5\K09HQC4E\MC900441448[1].png">
            <a:extLst>
              <a:ext uri="{FF2B5EF4-FFF2-40B4-BE49-F238E27FC236}">
                <a16:creationId xmlns:a16="http://schemas.microsoft.com/office/drawing/2014/main" id="{A161B072-4E29-41D8-AFEE-E9C75A7ACFDE}"/>
              </a:ext>
            </a:extLst>
          </p:cNvPr>
          <p:cNvPicPr>
            <a:picLocks noChangeAspect="1" noChangeArrowheads="1"/>
          </p:cNvPicPr>
          <p:nvPr/>
        </p:nvPicPr>
        <p:blipFill>
          <a:blip r:embed="rId3" cstate="print"/>
          <a:srcRect/>
          <a:stretch>
            <a:fillRect/>
          </a:stretch>
        </p:blipFill>
        <p:spPr bwMode="auto">
          <a:xfrm>
            <a:off x="7280059" y="2386771"/>
            <a:ext cx="1066456" cy="1066456"/>
          </a:xfrm>
          <a:prstGeom prst="rect">
            <a:avLst/>
          </a:prstGeom>
          <a:noFill/>
        </p:spPr>
      </p:pic>
      <p:pic>
        <p:nvPicPr>
          <p:cNvPr id="10" name="Picture 9" descr="C:\Documents and Settings\Michael Fleder\Local Settings\Temporary Internet Files\Content.IE5\FLRCKJGB\MC900442094[1].wmf">
            <a:extLst>
              <a:ext uri="{FF2B5EF4-FFF2-40B4-BE49-F238E27FC236}">
                <a16:creationId xmlns:a16="http://schemas.microsoft.com/office/drawing/2014/main" id="{35B950BC-98FF-494D-A591-0A5F58BD0440}"/>
              </a:ext>
            </a:extLst>
          </p:cNvPr>
          <p:cNvPicPr>
            <a:picLocks noChangeAspect="1" noChangeArrowheads="1"/>
          </p:cNvPicPr>
          <p:nvPr/>
        </p:nvPicPr>
        <p:blipFill>
          <a:blip r:embed="rId4" cstate="print"/>
          <a:srcRect/>
          <a:stretch>
            <a:fillRect/>
          </a:stretch>
        </p:blipFill>
        <p:spPr bwMode="auto">
          <a:xfrm>
            <a:off x="7199435" y="3361663"/>
            <a:ext cx="1196976" cy="737074"/>
          </a:xfrm>
          <a:prstGeom prst="rect">
            <a:avLst/>
          </a:prstGeom>
          <a:noFill/>
        </p:spPr>
      </p:pic>
      <p:grpSp>
        <p:nvGrpSpPr>
          <p:cNvPr id="37" name="Group 36">
            <a:extLst>
              <a:ext uri="{FF2B5EF4-FFF2-40B4-BE49-F238E27FC236}">
                <a16:creationId xmlns:a16="http://schemas.microsoft.com/office/drawing/2014/main" id="{3ADC8D8D-6586-43C7-AE7C-72633D9BD03D}"/>
              </a:ext>
            </a:extLst>
          </p:cNvPr>
          <p:cNvGrpSpPr/>
          <p:nvPr/>
        </p:nvGrpSpPr>
        <p:grpSpPr>
          <a:xfrm>
            <a:off x="6891996" y="1568668"/>
            <a:ext cx="1811853" cy="722054"/>
            <a:chOff x="7149260" y="2490149"/>
            <a:chExt cx="1811853" cy="722054"/>
          </a:xfrm>
        </p:grpSpPr>
        <p:sp>
          <p:nvSpPr>
            <p:cNvPr id="11" name="Oval 10">
              <a:extLst>
                <a:ext uri="{FF2B5EF4-FFF2-40B4-BE49-F238E27FC236}">
                  <a16:creationId xmlns:a16="http://schemas.microsoft.com/office/drawing/2014/main" id="{CD8BAF11-47BA-4F52-93CD-FE30A36A5511}"/>
                </a:ext>
              </a:extLst>
            </p:cNvPr>
            <p:cNvSpPr/>
            <p:nvPr/>
          </p:nvSpPr>
          <p:spPr>
            <a:xfrm>
              <a:off x="7642338" y="2707625"/>
              <a:ext cx="333966" cy="3226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9F9CF63-88D2-47B0-ACAB-293B24E48592}"/>
                </a:ext>
              </a:extLst>
            </p:cNvPr>
            <p:cNvSpPr/>
            <p:nvPr/>
          </p:nvSpPr>
          <p:spPr>
            <a:xfrm>
              <a:off x="8072745" y="2490149"/>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A65E734-84C4-40B0-BF93-45D90FCCCFE9}"/>
                </a:ext>
              </a:extLst>
            </p:cNvPr>
            <p:cNvSpPr/>
            <p:nvPr/>
          </p:nvSpPr>
          <p:spPr>
            <a:xfrm>
              <a:off x="7238785" y="3082778"/>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983A05C-A31E-45FF-9F2E-2CC91136191B}"/>
                </a:ext>
              </a:extLst>
            </p:cNvPr>
            <p:cNvSpPr/>
            <p:nvPr/>
          </p:nvSpPr>
          <p:spPr>
            <a:xfrm>
              <a:off x="7149260" y="2554861"/>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7BBCCE6-1879-4955-A6C9-0FA8F64A7822}"/>
                </a:ext>
              </a:extLst>
            </p:cNvPr>
            <p:cNvSpPr/>
            <p:nvPr/>
          </p:nvSpPr>
          <p:spPr>
            <a:xfrm>
              <a:off x="8116162" y="2900826"/>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6F4204-0AB9-4BC4-AFB3-826BED8FA06C}"/>
                </a:ext>
              </a:extLst>
            </p:cNvPr>
            <p:cNvSpPr/>
            <p:nvPr/>
          </p:nvSpPr>
          <p:spPr>
            <a:xfrm>
              <a:off x="8628998" y="2701865"/>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E3CAB8-B3A1-4361-8283-8133A8A50260}"/>
                </a:ext>
              </a:extLst>
            </p:cNvPr>
            <p:cNvSpPr/>
            <p:nvPr/>
          </p:nvSpPr>
          <p:spPr>
            <a:xfrm>
              <a:off x="8590177" y="3082778"/>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3355862-2E5B-4BA0-B437-DC9C50596A57}"/>
                </a:ext>
              </a:extLst>
            </p:cNvPr>
            <p:cNvCxnSpPr>
              <a:cxnSpLocks/>
              <a:stCxn id="11" idx="1"/>
              <a:endCxn id="15" idx="5"/>
            </p:cNvCxnSpPr>
            <p:nvPr/>
          </p:nvCxnSpPr>
          <p:spPr>
            <a:xfrm flipH="1" flipV="1">
              <a:off x="7432738" y="2665332"/>
              <a:ext cx="258508" cy="89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2EE6123-3DCC-412B-832D-608D9052F71A}"/>
                </a:ext>
              </a:extLst>
            </p:cNvPr>
            <p:cNvCxnSpPr>
              <a:stCxn id="14" idx="7"/>
              <a:endCxn id="11" idx="3"/>
            </p:cNvCxnSpPr>
            <p:nvPr/>
          </p:nvCxnSpPr>
          <p:spPr>
            <a:xfrm flipV="1">
              <a:off x="7522263" y="2983039"/>
              <a:ext cx="168983" cy="118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3D45C13-A466-4FF2-8BFB-8F6CDADD8597}"/>
                </a:ext>
              </a:extLst>
            </p:cNvPr>
            <p:cNvCxnSpPr>
              <a:stCxn id="11" idx="7"/>
              <a:endCxn id="12" idx="3"/>
            </p:cNvCxnSpPr>
            <p:nvPr/>
          </p:nvCxnSpPr>
          <p:spPr>
            <a:xfrm flipV="1">
              <a:off x="7927396" y="2600620"/>
              <a:ext cx="193986" cy="154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713B27-4FD4-4A19-826A-8EB4734AD8AB}"/>
                </a:ext>
              </a:extLst>
            </p:cNvPr>
            <p:cNvCxnSpPr>
              <a:cxnSpLocks/>
              <a:stCxn id="11" idx="6"/>
              <a:endCxn id="16" idx="1"/>
            </p:cNvCxnSpPr>
            <p:nvPr/>
          </p:nvCxnSpPr>
          <p:spPr>
            <a:xfrm>
              <a:off x="7976304" y="2868959"/>
              <a:ext cx="188495" cy="50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BB73A2-D248-475E-AE70-5D7DD936247A}"/>
                </a:ext>
              </a:extLst>
            </p:cNvPr>
            <p:cNvCxnSpPr>
              <a:stCxn id="16" idx="7"/>
              <a:endCxn id="17" idx="2"/>
            </p:cNvCxnSpPr>
            <p:nvPr/>
          </p:nvCxnSpPr>
          <p:spPr>
            <a:xfrm flipV="1">
              <a:off x="8399640" y="2766578"/>
              <a:ext cx="229358" cy="15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D128AB-E472-4A97-B0D2-C28BC40C5098}"/>
                </a:ext>
              </a:extLst>
            </p:cNvPr>
            <p:cNvCxnSpPr>
              <a:cxnSpLocks/>
              <a:stCxn id="16" idx="5"/>
              <a:endCxn id="18" idx="1"/>
            </p:cNvCxnSpPr>
            <p:nvPr/>
          </p:nvCxnSpPr>
          <p:spPr>
            <a:xfrm>
              <a:off x="8399640" y="3011297"/>
              <a:ext cx="239174" cy="9043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7761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18</a:t>
            </a:fld>
            <a:endParaRPr lang="en-GB" dirty="0">
              <a:solidFill>
                <a:srgbClr val="3C3C00"/>
              </a:solidFill>
            </a:endParaRPr>
          </a:p>
        </p:txBody>
      </p:sp>
      <p:sp>
        <p:nvSpPr>
          <p:cNvPr id="5" name="Titel 4"/>
          <p:cNvSpPr>
            <a:spLocks noGrp="1"/>
          </p:cNvSpPr>
          <p:nvPr>
            <p:ph type="title"/>
          </p:nvPr>
        </p:nvSpPr>
        <p:spPr/>
        <p:txBody>
          <a:bodyPr/>
          <a:lstStyle/>
          <a:p>
            <a:r>
              <a:rPr lang="en-GB" dirty="0"/>
              <a:t>ROS computation graph level</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4" name="Picture 3">
            <a:extLst>
              <a:ext uri="{FF2B5EF4-FFF2-40B4-BE49-F238E27FC236}">
                <a16:creationId xmlns:a16="http://schemas.microsoft.com/office/drawing/2014/main" id="{51754C0A-6230-400B-AFDD-5DFC0975C96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83" t="2522" r="1719" b="2260"/>
          <a:stretch/>
        </p:blipFill>
        <p:spPr>
          <a:xfrm>
            <a:off x="1510275" y="796623"/>
            <a:ext cx="6020270" cy="3960000"/>
          </a:xfrm>
          <a:prstGeom prst="rect">
            <a:avLst/>
          </a:prstGeom>
        </p:spPr>
      </p:pic>
    </p:spTree>
    <p:extLst>
      <p:ext uri="{BB962C8B-B14F-4D97-AF65-F5344CB8AC3E}">
        <p14:creationId xmlns:p14="http://schemas.microsoft.com/office/powerpoint/2010/main" val="2117201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19</a:t>
            </a:fld>
            <a:endParaRPr lang="en-GB" dirty="0">
              <a:solidFill>
                <a:srgbClr val="3C3C00"/>
              </a:solidFill>
            </a:endParaRPr>
          </a:p>
        </p:txBody>
      </p:sp>
      <p:sp>
        <p:nvSpPr>
          <p:cNvPr id="4" name="Inhaltsplatzhalter 3"/>
          <p:cNvSpPr>
            <a:spLocks noGrp="1"/>
          </p:cNvSpPr>
          <p:nvPr>
            <p:ph sz="quarter" idx="12"/>
          </p:nvPr>
        </p:nvSpPr>
        <p:spPr>
          <a:xfrm>
            <a:off x="250758" y="958535"/>
            <a:ext cx="8544298" cy="1529484"/>
          </a:xfrm>
        </p:spPr>
        <p:txBody>
          <a:bodyPr/>
          <a:lstStyle/>
          <a:p>
            <a:pPr algn="just">
              <a:spcBef>
                <a:spcPts val="1200"/>
              </a:spcBef>
            </a:pPr>
            <a:r>
              <a:rPr lang="en-GB" b="1" dirty="0"/>
              <a:t>Nodes: </a:t>
            </a:r>
            <a:r>
              <a:rPr lang="en-GB" dirty="0"/>
              <a:t>Nodes are processes that performs computation. Typical examples are sensor drivers, actuator drivers, high level algorithms, user interfaces, etc. A robot system usually comprises many nodes.</a:t>
            </a:r>
            <a:endParaRPr lang="en-GB" b="1" dirty="0"/>
          </a:p>
          <a:p>
            <a:pPr algn="just">
              <a:spcBef>
                <a:spcPts val="1200"/>
              </a:spcBef>
            </a:pPr>
            <a:r>
              <a:rPr lang="en-GB" b="1" dirty="0"/>
              <a:t>Messages: </a:t>
            </a:r>
            <a:r>
              <a:rPr lang="en-GB" dirty="0"/>
              <a:t>A data structure used to communicate between nodes.</a:t>
            </a:r>
          </a:p>
          <a:p>
            <a:pPr algn="just">
              <a:spcBef>
                <a:spcPts val="1200"/>
              </a:spcBef>
            </a:pPr>
            <a:r>
              <a:rPr lang="en-GB" b="1" dirty="0"/>
              <a:t>Topics: </a:t>
            </a:r>
            <a:r>
              <a:rPr lang="en-GB" dirty="0"/>
              <a:t>A node sends out a message by publishing it to a given topic. The topic is a name that is used to identify the content of the message. </a:t>
            </a:r>
            <a:endParaRPr lang="en-GB" sz="1800" b="1" dirty="0"/>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computation graph level - Concepts</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7" name="Picture 6">
            <a:extLst>
              <a:ext uri="{FF2B5EF4-FFF2-40B4-BE49-F238E27FC236}">
                <a16:creationId xmlns:a16="http://schemas.microsoft.com/office/drawing/2014/main" id="{21E500A2-79F9-4703-968B-D54E02D5593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6574" y="2488019"/>
            <a:ext cx="6287672" cy="2160000"/>
          </a:xfrm>
          <a:prstGeom prst="rect">
            <a:avLst/>
          </a:prstGeom>
        </p:spPr>
      </p:pic>
    </p:spTree>
    <p:extLst>
      <p:ext uri="{BB962C8B-B14F-4D97-AF65-F5344CB8AC3E}">
        <p14:creationId xmlns:p14="http://schemas.microsoft.com/office/powerpoint/2010/main" val="312921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a:t>
            </a:fld>
            <a:endParaRPr lang="en-GB" dirty="0">
              <a:solidFill>
                <a:srgbClr val="3C3C00"/>
              </a:solidFill>
            </a:endParaRPr>
          </a:p>
        </p:txBody>
      </p:sp>
      <p:sp>
        <p:nvSpPr>
          <p:cNvPr id="4" name="Inhaltsplatzhalter 3"/>
          <p:cNvSpPr>
            <a:spLocks noGrp="1"/>
          </p:cNvSpPr>
          <p:nvPr>
            <p:ph sz="quarter" idx="12"/>
          </p:nvPr>
        </p:nvSpPr>
        <p:spPr>
          <a:xfrm>
            <a:off x="250757" y="999759"/>
            <a:ext cx="6778693" cy="3832409"/>
          </a:xfrm>
        </p:spPr>
        <p:txBody>
          <a:bodyPr/>
          <a:lstStyle/>
          <a:p>
            <a:pPr lvl="1"/>
            <a:r>
              <a:rPr lang="en-GB" sz="1800" b="1" dirty="0">
                <a:solidFill>
                  <a:schemeClr val="tx1"/>
                </a:solidFill>
              </a:rPr>
              <a:t>Bridging the gap from simple to complex robotics</a:t>
            </a:r>
          </a:p>
          <a:p>
            <a:pPr lvl="1"/>
            <a:r>
              <a:rPr lang="en-GB" sz="1800" b="1" dirty="0">
                <a:latin typeface="Calibri Light" panose="020F0302020204030204" pitchFamily="34" charset="0"/>
                <a:cs typeface="Calibri Light" panose="020F0302020204030204" pitchFamily="34" charset="0"/>
              </a:rPr>
              <a:t>What is ROS?</a:t>
            </a:r>
          </a:p>
          <a:p>
            <a:pPr lvl="2"/>
            <a:r>
              <a:rPr lang="en-GB" sz="1800" dirty="0">
                <a:latin typeface="Calibri Light" panose="020F0302020204030204" pitchFamily="34" charset="0"/>
                <a:cs typeface="Calibri Light" panose="020F0302020204030204" pitchFamily="34" charset="0"/>
              </a:rPr>
              <a:t>History of ROS</a:t>
            </a:r>
          </a:p>
          <a:p>
            <a:pPr lvl="2"/>
            <a:r>
              <a:rPr lang="en-GB" sz="1800" dirty="0">
                <a:latin typeface="Calibri Light" panose="020F0302020204030204" pitchFamily="34" charset="0"/>
                <a:cs typeface="Calibri Light" panose="020F0302020204030204" pitchFamily="34" charset="0"/>
              </a:rPr>
              <a:t>Philosophy of ROS</a:t>
            </a:r>
            <a:endParaRPr lang="en-GB" sz="1800" dirty="0"/>
          </a:p>
          <a:p>
            <a:pPr lvl="1"/>
            <a:r>
              <a:rPr lang="en-GB" sz="1800" b="1" dirty="0"/>
              <a:t>ROS architecture</a:t>
            </a:r>
            <a:endParaRPr lang="en-GB" sz="1800" dirty="0"/>
          </a:p>
          <a:p>
            <a:pPr lvl="2"/>
            <a:r>
              <a:rPr lang="en-GB" sz="1800" dirty="0"/>
              <a:t>Computation graph level</a:t>
            </a:r>
          </a:p>
          <a:p>
            <a:pPr lvl="2"/>
            <a:r>
              <a:rPr lang="en-GB" sz="1800" dirty="0"/>
              <a:t>Filesystem level</a:t>
            </a:r>
          </a:p>
          <a:p>
            <a:pPr lvl="2"/>
            <a:r>
              <a:rPr lang="en-GB" sz="1800" dirty="0"/>
              <a:t>Community level</a:t>
            </a:r>
          </a:p>
          <a:p>
            <a:pPr lvl="1"/>
            <a:r>
              <a:rPr lang="en-GB" sz="1800" b="1" dirty="0"/>
              <a:t>ROS tools and commands</a:t>
            </a:r>
          </a:p>
          <a:p>
            <a:pPr lvl="1"/>
            <a:r>
              <a:rPr lang="en-GB" sz="1800" b="1" dirty="0"/>
              <a:t>Practical </a:t>
            </a:r>
            <a:r>
              <a:rPr lang="en-GB" sz="1800" b="1" dirty="0" smtClean="0"/>
              <a:t>examples</a:t>
            </a:r>
            <a:endParaRPr lang="en-GB" sz="1800" b="1" dirty="0"/>
          </a:p>
        </p:txBody>
      </p:sp>
      <p:sp>
        <p:nvSpPr>
          <p:cNvPr id="5" name="Titel 4"/>
          <p:cNvSpPr>
            <a:spLocks noGrp="1"/>
          </p:cNvSpPr>
          <p:nvPr>
            <p:ph type="title"/>
          </p:nvPr>
        </p:nvSpPr>
        <p:spPr/>
        <p:txBody>
          <a:bodyPr/>
          <a:lstStyle/>
          <a:p>
            <a:r>
              <a:rPr lang="en-GB" dirty="0"/>
              <a:t>Overview</a:t>
            </a:r>
          </a:p>
        </p:txBody>
      </p:sp>
      <p:pic>
        <p:nvPicPr>
          <p:cNvPr id="10" name="Picture 4" descr="http://www.ros.org/news/resources/2010/poster2color_revis.jpg">
            <a:extLst>
              <a:ext uri="{FF2B5EF4-FFF2-40B4-BE49-F238E27FC236}">
                <a16:creationId xmlns:a16="http://schemas.microsoft.com/office/drawing/2014/main" id="{F6ED2325-4694-456F-83B8-9060ACDB446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7341" y="976623"/>
            <a:ext cx="4917715" cy="360000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1">
            <a:extLst>
              <a:ext uri="{FF2B5EF4-FFF2-40B4-BE49-F238E27FC236}">
                <a16:creationId xmlns:a16="http://schemas.microsoft.com/office/drawing/2014/main" id="{7A1EB816-F0AD-4B3F-9191-805782BF628C}"/>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spTree>
    <p:extLst>
      <p:ext uri="{BB962C8B-B14F-4D97-AF65-F5344CB8AC3E}">
        <p14:creationId xmlns:p14="http://schemas.microsoft.com/office/powerpoint/2010/main" val="1181880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20</a:t>
            </a:fld>
            <a:endParaRPr lang="en-GB" dirty="0">
              <a:solidFill>
                <a:srgbClr val="3C3C00"/>
              </a:solidFill>
            </a:endParaRPr>
          </a:p>
        </p:txBody>
      </p:sp>
      <p:sp>
        <p:nvSpPr>
          <p:cNvPr id="4" name="Inhaltsplatzhalter 3"/>
          <p:cNvSpPr>
            <a:spLocks noGrp="1"/>
          </p:cNvSpPr>
          <p:nvPr>
            <p:ph sz="quarter" idx="12"/>
          </p:nvPr>
        </p:nvSpPr>
        <p:spPr>
          <a:xfrm>
            <a:off x="250758" y="958535"/>
            <a:ext cx="8544298" cy="1942320"/>
          </a:xfrm>
        </p:spPr>
        <p:txBody>
          <a:bodyPr/>
          <a:lstStyle/>
          <a:p>
            <a:pPr algn="just">
              <a:spcBef>
                <a:spcPts val="1200"/>
              </a:spcBef>
            </a:pPr>
            <a:r>
              <a:rPr lang="en-GB" sz="1800" b="1" dirty="0"/>
              <a:t>Master: </a:t>
            </a:r>
            <a:r>
              <a:rPr lang="en-GB" sz="1800" dirty="0"/>
              <a:t>Provides name registration and lookup to the rest of the computation graph. Without the master, nodes would not be able to find each other, exchange messages or invoke services. </a:t>
            </a:r>
            <a:endParaRPr lang="en-GB" sz="1800" b="1" dirty="0"/>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computation graph level – The Master</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9" name="Picture 2" descr="Topics protocol">
            <a:extLst>
              <a:ext uri="{FF2B5EF4-FFF2-40B4-BE49-F238E27FC236}">
                <a16:creationId xmlns:a16="http://schemas.microsoft.com/office/drawing/2014/main" id="{BFC1C1F5-AF30-4C61-A4DD-ECAFFA739FB3}"/>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47867" y="1592169"/>
            <a:ext cx="5345085" cy="3240000"/>
          </a:xfrm>
          <a:prstGeom prst="rect">
            <a:avLst/>
          </a:prstGeom>
          <a:noFill/>
        </p:spPr>
      </p:pic>
    </p:spTree>
    <p:extLst>
      <p:ext uri="{BB962C8B-B14F-4D97-AF65-F5344CB8AC3E}">
        <p14:creationId xmlns:p14="http://schemas.microsoft.com/office/powerpoint/2010/main" val="222492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969B79A-76DB-40C2-B8F0-0AB24FCCD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64" y="976622"/>
            <a:ext cx="4138696" cy="3420000"/>
          </a:xfrm>
          <a:prstGeom prst="rect">
            <a:avLst/>
          </a:prstGeom>
        </p:spPr>
      </p:pic>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21</a:t>
            </a:fld>
            <a:endParaRPr lang="en-GB" dirty="0">
              <a:solidFill>
                <a:srgbClr val="3C3C00"/>
              </a:solidFill>
            </a:endParaRPr>
          </a:p>
        </p:txBody>
      </p:sp>
      <p:sp>
        <p:nvSpPr>
          <p:cNvPr id="5" name="Titel 4"/>
          <p:cNvSpPr>
            <a:spLocks noGrp="1"/>
          </p:cNvSpPr>
          <p:nvPr>
            <p:ph type="title"/>
          </p:nvPr>
        </p:nvSpPr>
        <p:spPr/>
        <p:txBody>
          <a:bodyPr/>
          <a:lstStyle/>
          <a:p>
            <a:r>
              <a:rPr lang="en-GB" dirty="0"/>
              <a:t>ROS computation graph level – ROS node example</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22" name="Callout: Bent Line 21">
            <a:extLst>
              <a:ext uri="{FF2B5EF4-FFF2-40B4-BE49-F238E27FC236}">
                <a16:creationId xmlns:a16="http://schemas.microsoft.com/office/drawing/2014/main" id="{72C26DC3-403F-4E6A-B2BF-3AD70788CBB8}"/>
              </a:ext>
            </a:extLst>
          </p:cNvPr>
          <p:cNvSpPr/>
          <p:nvPr/>
        </p:nvSpPr>
        <p:spPr>
          <a:xfrm>
            <a:off x="4610099" y="976622"/>
            <a:ext cx="4172727" cy="725177"/>
          </a:xfrm>
          <a:prstGeom prst="borderCallout2">
            <a:avLst>
              <a:gd name="adj1" fmla="val 52424"/>
              <a:gd name="adj2" fmla="val -423"/>
              <a:gd name="adj3" fmla="val 101110"/>
              <a:gd name="adj4" fmla="val -21204"/>
              <a:gd name="adj5" fmla="val 100524"/>
              <a:gd name="adj6" fmla="val -5715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Inhaltsplatzhalter 3">
                <a:extLst>
                  <a:ext uri="{FF2B5EF4-FFF2-40B4-BE49-F238E27FC236}">
                    <a16:creationId xmlns:a16="http://schemas.microsoft.com/office/drawing/2014/main" id="{FF4DEBC7-BBC4-4BB1-8887-6B855996BE54}"/>
                  </a:ext>
                </a:extLst>
              </p:cNvPr>
              <p:cNvSpPr>
                <a:spLocks noGrp="1"/>
              </p:cNvSpPr>
              <p:nvPr>
                <p:ph sz="quarter" idx="12"/>
              </p:nvPr>
            </p:nvSpPr>
            <p:spPr>
              <a:xfrm>
                <a:off x="4610099" y="982971"/>
                <a:ext cx="4184957" cy="718828"/>
              </a:xfrm>
            </p:spPr>
            <p:txBody>
              <a:bodyPr/>
              <a:lstStyle/>
              <a:p>
                <a:pPr marL="0" indent="0">
                  <a:spcBef>
                    <a:spcPts val="1200"/>
                  </a:spcBef>
                  <a:buNone/>
                </a:pPr>
                <a:r>
                  <a:rPr lang="en-GB" dirty="0"/>
                  <a:t>Before calling any other ROS function in a node you must call the </a:t>
                </a:r>
                <a14:m>
                  <m:oMath xmlns:m="http://schemas.openxmlformats.org/officeDocument/2006/math">
                    <m:r>
                      <a:rPr lang="en-GB" b="1" i="1" dirty="0" smtClean="0">
                        <a:latin typeface="Cambria Math" panose="02040503050406030204" pitchFamily="18" charset="0"/>
                      </a:rPr>
                      <m:t>𝒓𝒐𝒔</m:t>
                    </m:r>
                    <m:r>
                      <a:rPr lang="en-GB" b="1" i="1" dirty="0" smtClean="0">
                        <a:latin typeface="Cambria Math" panose="02040503050406030204" pitchFamily="18" charset="0"/>
                      </a:rPr>
                      <m:t>::</m:t>
                    </m:r>
                    <m:r>
                      <a:rPr lang="en-GB" b="1" i="1" dirty="0" err="1" smtClean="0">
                        <a:latin typeface="Cambria Math" panose="02040503050406030204" pitchFamily="18" charset="0"/>
                      </a:rPr>
                      <m:t>𝒊𝒏𝒊𝒕</m:t>
                    </m:r>
                    <m:r>
                      <a:rPr lang="en-GB" b="1" i="1" dirty="0" smtClean="0">
                        <a:latin typeface="Cambria Math" panose="02040503050406030204" pitchFamily="18" charset="0"/>
                      </a:rPr>
                      <m:t>() </m:t>
                    </m:r>
                  </m:oMath>
                </a14:m>
                <a:r>
                  <a:rPr lang="en-GB" dirty="0"/>
                  <a:t>function. The third parameter is the node name which must be </a:t>
                </a:r>
                <a:r>
                  <a:rPr lang="en-GB" b="1" dirty="0"/>
                  <a:t>unique</a:t>
                </a:r>
                <a:r>
                  <a:rPr lang="en-GB" dirty="0"/>
                  <a:t> across the ROS system.</a:t>
                </a:r>
              </a:p>
              <a:p>
                <a:pPr lvl="1" algn="just">
                  <a:spcBef>
                    <a:spcPts val="1200"/>
                  </a:spcBef>
                </a:pPr>
                <a:endParaRPr lang="en-GB" sz="1800" dirty="0"/>
              </a:p>
              <a:p>
                <a:pPr marL="0" indent="0" algn="just">
                  <a:spcBef>
                    <a:spcPts val="1200"/>
                  </a:spcBef>
                  <a:buNone/>
                </a:pPr>
                <a:endParaRPr lang="en-GB" dirty="0"/>
              </a:p>
              <a:p>
                <a:pPr marL="0" indent="0">
                  <a:buNone/>
                </a:pPr>
                <a:endParaRPr lang="en-GB" dirty="0"/>
              </a:p>
              <a:p>
                <a:endParaRPr lang="en-GB" dirty="0"/>
              </a:p>
            </p:txBody>
          </p:sp>
        </mc:Choice>
        <mc:Fallback xmlns="">
          <p:sp>
            <p:nvSpPr>
              <p:cNvPr id="23" name="Inhaltsplatzhalter 3">
                <a:extLst>
                  <a:ext uri="{FF2B5EF4-FFF2-40B4-BE49-F238E27FC236}">
                    <a16:creationId xmlns:a16="http://schemas.microsoft.com/office/drawing/2014/main" id="{FF4DEBC7-BBC4-4BB1-8887-6B855996BE54}"/>
                  </a:ext>
                </a:extLst>
              </p:cNvPr>
              <p:cNvSpPr>
                <a:spLocks noGrp="1" noRot="1" noChangeAspect="1" noMove="1" noResize="1" noEditPoints="1" noAdjustHandles="1" noChangeArrowheads="1" noChangeShapeType="1" noTextEdit="1"/>
              </p:cNvSpPr>
              <p:nvPr>
                <p:ph sz="quarter" idx="12"/>
              </p:nvPr>
            </p:nvSpPr>
            <p:spPr>
              <a:xfrm>
                <a:off x="4610099" y="982971"/>
                <a:ext cx="4184957" cy="718828"/>
              </a:xfrm>
              <a:blipFill>
                <a:blip r:embed="rId4"/>
                <a:stretch>
                  <a:fillRect l="-1892" t="-3390" r="-1019" b="-12712"/>
                </a:stretch>
              </a:blipFill>
            </p:spPr>
            <p:txBody>
              <a:bodyPr/>
              <a:lstStyle/>
              <a:p>
                <a:r>
                  <a:rPr lang="en-US">
                    <a:noFill/>
                  </a:rPr>
                  <a:t> </a:t>
                </a:r>
              </a:p>
            </p:txBody>
          </p:sp>
        </mc:Fallback>
      </mc:AlternateContent>
      <p:sp>
        <p:nvSpPr>
          <p:cNvPr id="24" name="Callout: Bent Line 23">
            <a:extLst>
              <a:ext uri="{FF2B5EF4-FFF2-40B4-BE49-F238E27FC236}">
                <a16:creationId xmlns:a16="http://schemas.microsoft.com/office/drawing/2014/main" id="{AA98DA02-43A2-4C3C-8807-5086294E4263}"/>
              </a:ext>
            </a:extLst>
          </p:cNvPr>
          <p:cNvSpPr/>
          <p:nvPr/>
        </p:nvSpPr>
        <p:spPr>
          <a:xfrm>
            <a:off x="4622329" y="1957344"/>
            <a:ext cx="4172727" cy="725177"/>
          </a:xfrm>
          <a:prstGeom prst="borderCallout2">
            <a:avLst>
              <a:gd name="adj1" fmla="val 52424"/>
              <a:gd name="adj2" fmla="val -423"/>
              <a:gd name="adj3" fmla="val -17978"/>
              <a:gd name="adj4" fmla="val -8574"/>
              <a:gd name="adj5" fmla="val -19440"/>
              <a:gd name="adj6" fmla="val -7389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Inhaltsplatzhalter 3">
                <a:extLst>
                  <a:ext uri="{FF2B5EF4-FFF2-40B4-BE49-F238E27FC236}">
                    <a16:creationId xmlns:a16="http://schemas.microsoft.com/office/drawing/2014/main" id="{6CECA7C6-2B9B-4872-8F72-56DD9DB10E36}"/>
                  </a:ext>
                </a:extLst>
              </p:cNvPr>
              <p:cNvSpPr txBox="1">
                <a:spLocks/>
              </p:cNvSpPr>
              <p:nvPr/>
            </p:nvSpPr>
            <p:spPr>
              <a:xfrm>
                <a:off x="4622329" y="1963693"/>
                <a:ext cx="4184957" cy="718828"/>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1200"/>
                  </a:spcBef>
                  <a:buFont typeface="Wingdings" charset="2"/>
                  <a:buNone/>
                </a:pPr>
                <a14:m>
                  <m:oMath xmlns:m="http://schemas.openxmlformats.org/officeDocument/2006/math">
                    <m:r>
                      <a:rPr lang="en-GB" b="1" i="1" dirty="0" smtClean="0">
                        <a:latin typeface="Cambria Math" panose="02040503050406030204" pitchFamily="18" charset="0"/>
                      </a:rPr>
                      <m:t>𝑵𝒐𝒅𝒆𝑯𝒂𝒏𝒅𝒍𝒆</m:t>
                    </m:r>
                  </m:oMath>
                </a14:m>
                <a:r>
                  <a:rPr lang="en-GB" dirty="0"/>
                  <a:t> is the main access point to communications with the ROS system. The first </a:t>
                </a:r>
                <a:r>
                  <a:rPr lang="en-GB" dirty="0" err="1"/>
                  <a:t>NodeHandle</a:t>
                </a:r>
                <a:r>
                  <a:rPr lang="en-GB" dirty="0"/>
                  <a:t> constructed will fully initialize the node.</a:t>
                </a:r>
              </a:p>
              <a:p>
                <a:pPr lvl="1" algn="just">
                  <a:spcBef>
                    <a:spcPts val="1200"/>
                  </a:spcBef>
                </a:pP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mc:Choice>
        <mc:Fallback xmlns="">
          <p:sp>
            <p:nvSpPr>
              <p:cNvPr id="25" name="Inhaltsplatzhalter 3">
                <a:extLst>
                  <a:ext uri="{FF2B5EF4-FFF2-40B4-BE49-F238E27FC236}">
                    <a16:creationId xmlns:a16="http://schemas.microsoft.com/office/drawing/2014/main" id="{6CECA7C6-2B9B-4872-8F72-56DD9DB10E36}"/>
                  </a:ext>
                </a:extLst>
              </p:cNvPr>
              <p:cNvSpPr txBox="1">
                <a:spLocks noRot="1" noChangeAspect="1" noMove="1" noResize="1" noEditPoints="1" noAdjustHandles="1" noChangeArrowheads="1" noChangeShapeType="1" noTextEdit="1"/>
              </p:cNvSpPr>
              <p:nvPr/>
            </p:nvSpPr>
            <p:spPr>
              <a:xfrm>
                <a:off x="4622329" y="1963693"/>
                <a:ext cx="4184957" cy="718828"/>
              </a:xfrm>
              <a:prstGeom prst="rect">
                <a:avLst/>
              </a:prstGeom>
              <a:blipFill>
                <a:blip r:embed="rId5"/>
                <a:stretch>
                  <a:fillRect l="-1892" t="-4237" b="-12712"/>
                </a:stretch>
              </a:blipFill>
            </p:spPr>
            <p:txBody>
              <a:bodyPr/>
              <a:lstStyle/>
              <a:p>
                <a:r>
                  <a:rPr lang="en-US">
                    <a:noFill/>
                  </a:rPr>
                  <a:t> </a:t>
                </a:r>
              </a:p>
            </p:txBody>
          </p:sp>
        </mc:Fallback>
      </mc:AlternateContent>
      <p:sp>
        <p:nvSpPr>
          <p:cNvPr id="26" name="Callout: Bent Line 25">
            <a:extLst>
              <a:ext uri="{FF2B5EF4-FFF2-40B4-BE49-F238E27FC236}">
                <a16:creationId xmlns:a16="http://schemas.microsoft.com/office/drawing/2014/main" id="{A3DADDC6-36D4-4FF9-8549-FD819FE28568}"/>
              </a:ext>
            </a:extLst>
          </p:cNvPr>
          <p:cNvSpPr/>
          <p:nvPr/>
        </p:nvSpPr>
        <p:spPr>
          <a:xfrm>
            <a:off x="4610098" y="2938066"/>
            <a:ext cx="4172727" cy="1893289"/>
          </a:xfrm>
          <a:prstGeom prst="borderCallout2">
            <a:avLst>
              <a:gd name="adj1" fmla="val 52424"/>
              <a:gd name="adj2" fmla="val -423"/>
              <a:gd name="adj3" fmla="val -23093"/>
              <a:gd name="adj4" fmla="val -13565"/>
              <a:gd name="adj5" fmla="val -43867"/>
              <a:gd name="adj6" fmla="val -1740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Inhaltsplatzhalter 3">
                <a:extLst>
                  <a:ext uri="{FF2B5EF4-FFF2-40B4-BE49-F238E27FC236}">
                    <a16:creationId xmlns:a16="http://schemas.microsoft.com/office/drawing/2014/main" id="{947C76EA-9E4D-40A3-AB56-0D9DD5251F8C}"/>
                  </a:ext>
                </a:extLst>
              </p:cNvPr>
              <p:cNvSpPr txBox="1">
                <a:spLocks/>
              </p:cNvSpPr>
              <p:nvPr/>
            </p:nvSpPr>
            <p:spPr>
              <a:xfrm>
                <a:off x="4622329" y="2927411"/>
                <a:ext cx="4184957" cy="184807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1200"/>
                  </a:spcBef>
                  <a:buFont typeface="Wingdings" charset="2"/>
                  <a:buNone/>
                </a:pPr>
                <a:r>
                  <a:rPr lang="en-US" i="0" dirty="0">
                    <a:latin typeface="Calibri Light" panose="020F0302020204030204" pitchFamily="34" charset="0"/>
                    <a:cs typeface="Calibri Light" panose="020F0302020204030204" pitchFamily="34" charset="0"/>
                  </a:rPr>
                  <a:t>The </a:t>
                </a:r>
                <a14:m>
                  <m:oMath xmlns:m="http://schemas.openxmlformats.org/officeDocument/2006/math">
                    <m:r>
                      <a:rPr lang="en-US" b="1" i="1" smtClean="0">
                        <a:latin typeface="Cambria Math" panose="02040503050406030204" pitchFamily="18" charset="0"/>
                      </a:rPr>
                      <m:t>𝒂𝒅𝒗𝒆𝒓𝒕𝒊𝒔𝒆</m:t>
                    </m:r>
                    <m:d>
                      <m:dPr>
                        <m:ctrlPr>
                          <a:rPr lang="en-US" b="1" i="1" smtClean="0">
                            <a:latin typeface="Cambria Math" panose="02040503050406030204" pitchFamily="18" charset="0"/>
                          </a:rPr>
                        </m:ctrlPr>
                      </m:dPr>
                      <m:e/>
                    </m:d>
                    <m:r>
                      <a:rPr lang="en-US" b="1" i="1" smtClean="0">
                        <a:latin typeface="Cambria Math" panose="02040503050406030204" pitchFamily="18" charset="0"/>
                      </a:rPr>
                      <m:t> </m:t>
                    </m:r>
                  </m:oMath>
                </a14:m>
                <a:r>
                  <a:rPr lang="en-US" b="0" i="0" dirty="0">
                    <a:latin typeface="Calibri Light" panose="020F0302020204030204" pitchFamily="34" charset="0"/>
                    <a:cs typeface="Calibri Light" panose="020F0302020204030204" pitchFamily="34" charset="0"/>
                  </a:rPr>
                  <a:t>function is how you tell ROS that you want to publish on a given topic name. This invokes a call to the ROS master node. </a:t>
                </a:r>
                <a:r>
                  <a:rPr lang="en-US" dirty="0">
                    <a:latin typeface="Calibri Light" panose="020F0302020204030204" pitchFamily="34" charset="0"/>
                    <a:cs typeface="Calibri Light" panose="020F0302020204030204" pitchFamily="34" charset="0"/>
                  </a:rPr>
                  <a:t>The ROS master will notify anyone who is trying to subscribe to this topic name and they will negotiate a peer-to-peer connection with this node. The function returns a publisher object which allows you to publish messages on that topic. The second parameter is the message queue.</a:t>
                </a:r>
                <a:endParaRPr lang="en-GB" sz="1800" b="1" dirty="0">
                  <a:latin typeface="Calibri Light" panose="020F0302020204030204" pitchFamily="34" charset="0"/>
                  <a:cs typeface="Calibri Light" panose="020F0302020204030204" pitchFamily="34" charset="0"/>
                </a:endParaRPr>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mc:Choice>
        <mc:Fallback xmlns="">
          <p:sp>
            <p:nvSpPr>
              <p:cNvPr id="27" name="Inhaltsplatzhalter 3">
                <a:extLst>
                  <a:ext uri="{FF2B5EF4-FFF2-40B4-BE49-F238E27FC236}">
                    <a16:creationId xmlns:a16="http://schemas.microsoft.com/office/drawing/2014/main" id="{947C76EA-9E4D-40A3-AB56-0D9DD5251F8C}"/>
                  </a:ext>
                </a:extLst>
              </p:cNvPr>
              <p:cNvSpPr txBox="1">
                <a:spLocks noRot="1" noChangeAspect="1" noMove="1" noResize="1" noEditPoints="1" noAdjustHandles="1" noChangeArrowheads="1" noChangeShapeType="1" noTextEdit="1"/>
              </p:cNvSpPr>
              <p:nvPr/>
            </p:nvSpPr>
            <p:spPr>
              <a:xfrm>
                <a:off x="4622329" y="2927411"/>
                <a:ext cx="4184957" cy="1848071"/>
              </a:xfrm>
              <a:prstGeom prst="rect">
                <a:avLst/>
              </a:prstGeom>
              <a:blipFill>
                <a:blip r:embed="rId6"/>
                <a:stretch>
                  <a:fillRect l="-1892" t="-1320" r="-2766" b="-5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Inhaltsplatzhalter 3">
                <a:extLst>
                  <a:ext uri="{FF2B5EF4-FFF2-40B4-BE49-F238E27FC236}">
                    <a16:creationId xmlns:a16="http://schemas.microsoft.com/office/drawing/2014/main" id="{DF085A39-84EC-41BF-843E-CCD6CB11E277}"/>
                  </a:ext>
                </a:extLst>
              </p:cNvPr>
              <p:cNvSpPr txBox="1">
                <a:spLocks/>
              </p:cNvSpPr>
              <p:nvPr/>
            </p:nvSpPr>
            <p:spPr>
              <a:xfrm>
                <a:off x="-901799" y="4416314"/>
                <a:ext cx="6433822" cy="29293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s-ES" b="1" i="1" dirty="0" smtClean="0">
                          <a:solidFill>
                            <a:srgbClr val="242F78"/>
                          </a:solidFill>
                          <a:latin typeface="Cambria Math" panose="02040503050406030204" pitchFamily="18" charset="0"/>
                        </a:rPr>
                        <m:t>𝒕𝒂𝒍𝒌𝒆𝒓</m:t>
                      </m:r>
                      <m:r>
                        <a:rPr lang="en-GB" b="1" i="1" dirty="0" smtClean="0">
                          <a:solidFill>
                            <a:srgbClr val="242F78"/>
                          </a:solidFill>
                          <a:latin typeface="Cambria Math" panose="02040503050406030204" pitchFamily="18" charset="0"/>
                        </a:rPr>
                        <m:t>.</m:t>
                      </m:r>
                      <m:r>
                        <a:rPr lang="es-ES" b="1" i="1" dirty="0" smtClean="0">
                          <a:solidFill>
                            <a:srgbClr val="242F78"/>
                          </a:solidFill>
                          <a:latin typeface="Cambria Math" panose="02040503050406030204" pitchFamily="18" charset="0"/>
                        </a:rPr>
                        <m:t>𝒄𝒑𝒑</m:t>
                      </m:r>
                    </m:oMath>
                  </m:oMathPara>
                </a14:m>
                <a:endParaRPr lang="en-GB" b="1" dirty="0">
                  <a:solidFill>
                    <a:srgbClr val="242F78"/>
                  </a:solidFill>
                </a:endParaRPr>
              </a:p>
            </p:txBody>
          </p:sp>
        </mc:Choice>
        <mc:Fallback xmlns="">
          <p:sp>
            <p:nvSpPr>
              <p:cNvPr id="13" name="Inhaltsplatzhalter 3">
                <a:extLst>
                  <a:ext uri="{FF2B5EF4-FFF2-40B4-BE49-F238E27FC236}">
                    <a16:creationId xmlns:a16="http://schemas.microsoft.com/office/drawing/2014/main" id="{DF085A39-84EC-41BF-843E-CCD6CB11E277}"/>
                  </a:ext>
                </a:extLst>
              </p:cNvPr>
              <p:cNvSpPr txBox="1">
                <a:spLocks noRot="1" noChangeAspect="1" noMove="1" noResize="1" noEditPoints="1" noAdjustHandles="1" noChangeArrowheads="1" noChangeShapeType="1" noTextEdit="1"/>
              </p:cNvSpPr>
              <p:nvPr/>
            </p:nvSpPr>
            <p:spPr>
              <a:xfrm>
                <a:off x="-901799" y="4416314"/>
                <a:ext cx="6433822" cy="29293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201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build="p"/>
      <p:bldP spid="24" grpId="0" animBg="1"/>
      <p:bldP spid="25" grpId="0"/>
      <p:bldP spid="26" grpId="0" animBg="1"/>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30364D-13DC-4662-AFB8-FB3021D2D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64" y="976622"/>
            <a:ext cx="4138696" cy="3420000"/>
          </a:xfrm>
          <a:prstGeom prst="rect">
            <a:avLst/>
          </a:prstGeom>
        </p:spPr>
      </p:pic>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22</a:t>
            </a:fld>
            <a:endParaRPr lang="en-GB" dirty="0">
              <a:solidFill>
                <a:srgbClr val="3C3C00"/>
              </a:solidFill>
            </a:endParaRPr>
          </a:p>
        </p:txBody>
      </p:sp>
      <p:sp>
        <p:nvSpPr>
          <p:cNvPr id="5" name="Titel 4"/>
          <p:cNvSpPr>
            <a:spLocks noGrp="1"/>
          </p:cNvSpPr>
          <p:nvPr>
            <p:ph type="title"/>
          </p:nvPr>
        </p:nvSpPr>
        <p:spPr/>
        <p:txBody>
          <a:bodyPr/>
          <a:lstStyle/>
          <a:p>
            <a:r>
              <a:rPr lang="en-GB" dirty="0"/>
              <a:t>ROS computation graph level – ROS node example</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22" name="Callout: Bent Line 21">
            <a:extLst>
              <a:ext uri="{FF2B5EF4-FFF2-40B4-BE49-F238E27FC236}">
                <a16:creationId xmlns:a16="http://schemas.microsoft.com/office/drawing/2014/main" id="{72C26DC3-403F-4E6A-B2BF-3AD70788CBB8}"/>
              </a:ext>
            </a:extLst>
          </p:cNvPr>
          <p:cNvSpPr/>
          <p:nvPr/>
        </p:nvSpPr>
        <p:spPr>
          <a:xfrm>
            <a:off x="4610099" y="976622"/>
            <a:ext cx="4172727" cy="1417327"/>
          </a:xfrm>
          <a:prstGeom prst="borderCallout2">
            <a:avLst>
              <a:gd name="adj1" fmla="val 52424"/>
              <a:gd name="adj2" fmla="val -423"/>
              <a:gd name="adj3" fmla="val 119453"/>
              <a:gd name="adj4" fmla="val -13748"/>
              <a:gd name="adj5" fmla="val 119783"/>
              <a:gd name="adj6" fmla="val -7420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Inhaltsplatzhalter 3">
                <a:extLst>
                  <a:ext uri="{FF2B5EF4-FFF2-40B4-BE49-F238E27FC236}">
                    <a16:creationId xmlns:a16="http://schemas.microsoft.com/office/drawing/2014/main" id="{FF4DEBC7-BBC4-4BB1-8887-6B855996BE54}"/>
                  </a:ext>
                </a:extLst>
              </p:cNvPr>
              <p:cNvSpPr>
                <a:spLocks noGrp="1"/>
              </p:cNvSpPr>
              <p:nvPr>
                <p:ph sz="quarter" idx="12"/>
              </p:nvPr>
            </p:nvSpPr>
            <p:spPr>
              <a:xfrm>
                <a:off x="4610099" y="982970"/>
                <a:ext cx="4184957" cy="1410979"/>
              </a:xfrm>
            </p:spPr>
            <p:txBody>
              <a:bodyPr/>
              <a:lstStyle/>
              <a:p>
                <a:pPr marL="0" indent="0">
                  <a:spcBef>
                    <a:spcPts val="0"/>
                  </a:spcBef>
                  <a:buNone/>
                </a:pPr>
                <a14:m>
                  <m:oMath xmlns:m="http://schemas.openxmlformats.org/officeDocument/2006/math">
                    <m:r>
                      <a:rPr lang="en-GB" b="1" i="1" dirty="0" smtClean="0">
                        <a:latin typeface="Cambria Math" panose="02040503050406030204" pitchFamily="18" charset="0"/>
                      </a:rPr>
                      <m:t>𝒓𝒐𝒔</m:t>
                    </m:r>
                    <m:r>
                      <a:rPr lang="en-GB" b="1" i="1" dirty="0" smtClean="0">
                        <a:latin typeface="Cambria Math" panose="02040503050406030204" pitchFamily="18" charset="0"/>
                      </a:rPr>
                      <m:t>∷</m:t>
                    </m:r>
                    <m:r>
                      <a:rPr lang="en-GB" b="1" i="1" dirty="0" smtClean="0">
                        <a:latin typeface="Cambria Math" panose="02040503050406030204" pitchFamily="18" charset="0"/>
                      </a:rPr>
                      <m:t>𝒐𝒌</m:t>
                    </m:r>
                    <m:r>
                      <a:rPr lang="en-GB" b="1" i="1" dirty="0" smtClean="0">
                        <a:latin typeface="Cambria Math" panose="02040503050406030204" pitchFamily="18" charset="0"/>
                      </a:rPr>
                      <m:t>() </m:t>
                    </m:r>
                  </m:oMath>
                </a14:m>
                <a:r>
                  <a:rPr lang="en-GB" dirty="0"/>
                  <a:t>will return false if:</a:t>
                </a:r>
              </a:p>
              <a:p>
                <a:pPr lvl="1">
                  <a:spcBef>
                    <a:spcPts val="0"/>
                  </a:spcBef>
                </a:pPr>
                <a:r>
                  <a:rPr lang="en-GB" dirty="0"/>
                  <a:t>ctrl-c is pressed</a:t>
                </a:r>
              </a:p>
              <a:p>
                <a:pPr lvl="1">
                  <a:spcBef>
                    <a:spcPts val="0"/>
                  </a:spcBef>
                </a:pPr>
                <a14:m>
                  <m:oMath xmlns:m="http://schemas.openxmlformats.org/officeDocument/2006/math">
                    <m:r>
                      <a:rPr lang="en-GB" i="1" dirty="0" smtClean="0">
                        <a:latin typeface="Cambria Math" panose="02040503050406030204" pitchFamily="18" charset="0"/>
                      </a:rPr>
                      <m:t>𝑟</m:t>
                    </m:r>
                    <m:r>
                      <a:rPr lang="en-GB" i="1" dirty="0" err="1" smtClean="0">
                        <a:latin typeface="Cambria Math" panose="02040503050406030204" pitchFamily="18" charset="0"/>
                      </a:rPr>
                      <m:t>𝑜𝑠</m:t>
                    </m:r>
                    <m:r>
                      <a:rPr lang="en-GB" i="1" dirty="0" smtClean="0">
                        <a:latin typeface="Cambria Math" panose="02040503050406030204" pitchFamily="18" charset="0"/>
                      </a:rPr>
                      <m:t>::</m:t>
                    </m:r>
                    <m:r>
                      <a:rPr lang="en-GB" i="1" dirty="0" smtClean="0">
                        <a:latin typeface="Cambria Math" panose="02040503050406030204" pitchFamily="18" charset="0"/>
                      </a:rPr>
                      <m:t>𝑠h𝑢𝑡𝑑𝑜𝑤𝑛</m:t>
                    </m:r>
                    <m:r>
                      <a:rPr lang="en-GB" i="1" dirty="0" smtClean="0">
                        <a:latin typeface="Cambria Math" panose="02040503050406030204" pitchFamily="18" charset="0"/>
                      </a:rPr>
                      <m:t>()</m:t>
                    </m:r>
                  </m:oMath>
                </a14:m>
                <a:r>
                  <a:rPr lang="en-GB" dirty="0"/>
                  <a:t> is called</a:t>
                </a:r>
              </a:p>
              <a:p>
                <a:pPr lvl="1">
                  <a:spcBef>
                    <a:spcPts val="0"/>
                  </a:spcBef>
                </a:pPr>
                <a:r>
                  <a:rPr lang="en-GB" dirty="0"/>
                  <a:t>All </a:t>
                </a:r>
                <a14:m>
                  <m:oMath xmlns:m="http://schemas.openxmlformats.org/officeDocument/2006/math">
                    <m:r>
                      <a:rPr lang="en-GB" i="1" dirty="0" smtClean="0">
                        <a:latin typeface="Cambria Math" panose="02040503050406030204" pitchFamily="18" charset="0"/>
                      </a:rPr>
                      <m:t>𝑁𝑜𝑑𝑒𝐻𝑎𝑛𝑑𝑙𝑒𝑠</m:t>
                    </m:r>
                  </m:oMath>
                </a14:m>
                <a:r>
                  <a:rPr lang="en-GB" dirty="0"/>
                  <a:t> have been destroyed</a:t>
                </a:r>
              </a:p>
              <a:p>
                <a:pPr lvl="1">
                  <a:spcBef>
                    <a:spcPts val="0"/>
                  </a:spcBef>
                </a:pPr>
                <a:r>
                  <a:rPr lang="en-GB" dirty="0"/>
                  <a:t>We have been kicked off the network by another node with the same name</a:t>
                </a:r>
              </a:p>
              <a:p>
                <a:pPr lvl="1">
                  <a:spcBef>
                    <a:spcPts val="1200"/>
                  </a:spcBef>
                </a:pPr>
                <a:endParaRPr lang="en-GB" dirty="0"/>
              </a:p>
              <a:p>
                <a:pPr lvl="1" algn="just">
                  <a:spcBef>
                    <a:spcPts val="1200"/>
                  </a:spcBef>
                </a:pPr>
                <a:endParaRPr lang="en-GB" sz="1800" dirty="0"/>
              </a:p>
              <a:p>
                <a:pPr marL="0" indent="0" algn="just">
                  <a:spcBef>
                    <a:spcPts val="1200"/>
                  </a:spcBef>
                  <a:buNone/>
                </a:pPr>
                <a:endParaRPr lang="en-GB" dirty="0"/>
              </a:p>
              <a:p>
                <a:pPr marL="0" indent="0">
                  <a:buNone/>
                </a:pPr>
                <a:endParaRPr lang="en-GB" dirty="0"/>
              </a:p>
              <a:p>
                <a:endParaRPr lang="en-GB" dirty="0"/>
              </a:p>
            </p:txBody>
          </p:sp>
        </mc:Choice>
        <mc:Fallback xmlns="">
          <p:sp>
            <p:nvSpPr>
              <p:cNvPr id="23" name="Inhaltsplatzhalter 3">
                <a:extLst>
                  <a:ext uri="{FF2B5EF4-FFF2-40B4-BE49-F238E27FC236}">
                    <a16:creationId xmlns:a16="http://schemas.microsoft.com/office/drawing/2014/main" id="{FF4DEBC7-BBC4-4BB1-8887-6B855996BE54}"/>
                  </a:ext>
                </a:extLst>
              </p:cNvPr>
              <p:cNvSpPr>
                <a:spLocks noGrp="1" noRot="1" noChangeAspect="1" noMove="1" noResize="1" noEditPoints="1" noAdjustHandles="1" noChangeArrowheads="1" noChangeShapeType="1" noTextEdit="1"/>
              </p:cNvSpPr>
              <p:nvPr>
                <p:ph sz="quarter" idx="12"/>
              </p:nvPr>
            </p:nvSpPr>
            <p:spPr>
              <a:xfrm>
                <a:off x="4610099" y="982970"/>
                <a:ext cx="4184957" cy="1410979"/>
              </a:xfrm>
              <a:blipFill>
                <a:blip r:embed="rId4"/>
                <a:stretch>
                  <a:fillRect l="-437" t="-1724" b="-6034"/>
                </a:stretch>
              </a:blipFill>
            </p:spPr>
            <p:txBody>
              <a:bodyPr/>
              <a:lstStyle/>
              <a:p>
                <a:r>
                  <a:rPr lang="en-US">
                    <a:noFill/>
                  </a:rPr>
                  <a:t> </a:t>
                </a:r>
              </a:p>
            </p:txBody>
          </p:sp>
        </mc:Fallback>
      </mc:AlternateContent>
      <p:sp>
        <p:nvSpPr>
          <p:cNvPr id="12" name="Callout: Bent Line 11">
            <a:extLst>
              <a:ext uri="{FF2B5EF4-FFF2-40B4-BE49-F238E27FC236}">
                <a16:creationId xmlns:a16="http://schemas.microsoft.com/office/drawing/2014/main" id="{4F2B237F-0840-4642-B51D-EB5FC62729AE}"/>
              </a:ext>
            </a:extLst>
          </p:cNvPr>
          <p:cNvSpPr/>
          <p:nvPr/>
        </p:nvSpPr>
        <p:spPr>
          <a:xfrm>
            <a:off x="4610098" y="2587797"/>
            <a:ext cx="4172727" cy="276052"/>
          </a:xfrm>
          <a:prstGeom prst="borderCallout2">
            <a:avLst>
              <a:gd name="adj1" fmla="val 52424"/>
              <a:gd name="adj2" fmla="val -423"/>
              <a:gd name="adj3" fmla="val 113000"/>
              <a:gd name="adj4" fmla="val -13139"/>
              <a:gd name="adj5" fmla="val 114287"/>
              <a:gd name="adj6" fmla="val -6720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nhaltsplatzhalter 3">
            <a:extLst>
              <a:ext uri="{FF2B5EF4-FFF2-40B4-BE49-F238E27FC236}">
                <a16:creationId xmlns:a16="http://schemas.microsoft.com/office/drawing/2014/main" id="{09970ED8-AA28-48FE-AACF-171575604B61}"/>
              </a:ext>
            </a:extLst>
          </p:cNvPr>
          <p:cNvSpPr txBox="1">
            <a:spLocks/>
          </p:cNvSpPr>
          <p:nvPr/>
        </p:nvSpPr>
        <p:spPr>
          <a:xfrm>
            <a:off x="4610099" y="2586983"/>
            <a:ext cx="4184957" cy="25554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Wingdings" charset="2"/>
              <a:buNone/>
            </a:pPr>
            <a:r>
              <a:rPr lang="en-GB" dirty="0"/>
              <a:t>The message object</a:t>
            </a:r>
          </a:p>
          <a:p>
            <a:pPr lvl="1" algn="just">
              <a:spcBef>
                <a:spcPts val="1200"/>
              </a:spcBef>
            </a:pP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p:sp>
        <p:nvSpPr>
          <p:cNvPr id="14" name="Callout: Bent Line 13">
            <a:extLst>
              <a:ext uri="{FF2B5EF4-FFF2-40B4-BE49-F238E27FC236}">
                <a16:creationId xmlns:a16="http://schemas.microsoft.com/office/drawing/2014/main" id="{35807977-6584-4665-97AC-5D66757C032C}"/>
              </a:ext>
            </a:extLst>
          </p:cNvPr>
          <p:cNvSpPr/>
          <p:nvPr/>
        </p:nvSpPr>
        <p:spPr>
          <a:xfrm>
            <a:off x="4622329" y="3240083"/>
            <a:ext cx="4172727" cy="492416"/>
          </a:xfrm>
          <a:prstGeom prst="borderCallout2">
            <a:avLst>
              <a:gd name="adj1" fmla="val 52424"/>
              <a:gd name="adj2" fmla="val -423"/>
              <a:gd name="adj3" fmla="val 61976"/>
              <a:gd name="adj4" fmla="val -12987"/>
              <a:gd name="adj5" fmla="val 60961"/>
              <a:gd name="adj6" fmla="val -6294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Inhaltsplatzhalter 3">
                <a:extLst>
                  <a:ext uri="{FF2B5EF4-FFF2-40B4-BE49-F238E27FC236}">
                    <a16:creationId xmlns:a16="http://schemas.microsoft.com/office/drawing/2014/main" id="{B20AB14F-9D20-41FA-820C-ABF8BB4C8620}"/>
                  </a:ext>
                </a:extLst>
              </p:cNvPr>
              <p:cNvSpPr txBox="1">
                <a:spLocks/>
              </p:cNvSpPr>
              <p:nvPr/>
            </p:nvSpPr>
            <p:spPr>
              <a:xfrm>
                <a:off x="4616213" y="3238074"/>
                <a:ext cx="4184957" cy="49442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Wingdings" charset="2"/>
                  <a:buNone/>
                </a:pPr>
                <a:r>
                  <a:rPr lang="en-GB" dirty="0"/>
                  <a:t>The </a:t>
                </a:r>
                <a14:m>
                  <m:oMath xmlns:m="http://schemas.openxmlformats.org/officeDocument/2006/math">
                    <m:r>
                      <a:rPr lang="en-GB" b="1" i="1" dirty="0" smtClean="0">
                        <a:latin typeface="Cambria Math" panose="02040503050406030204" pitchFamily="18" charset="0"/>
                      </a:rPr>
                      <m:t>𝒑𝒖𝒃𝒍𝒊𝒔𝒉</m:t>
                    </m:r>
                    <m:r>
                      <a:rPr lang="en-GB" b="1" i="1" dirty="0" smtClean="0">
                        <a:latin typeface="Cambria Math" panose="02040503050406030204" pitchFamily="18" charset="0"/>
                      </a:rPr>
                      <m:t>()</m:t>
                    </m:r>
                  </m:oMath>
                </a14:m>
                <a:r>
                  <a:rPr lang="en-GB" b="1" dirty="0"/>
                  <a:t> </a:t>
                </a:r>
                <a:r>
                  <a:rPr lang="en-GB" dirty="0"/>
                  <a:t>function is how you send messages. The parameter is the message object. </a:t>
                </a:r>
                <a:r>
                  <a:rPr lang="en-GB" b="1" dirty="0"/>
                  <a:t> </a:t>
                </a:r>
              </a:p>
              <a:p>
                <a:pPr lvl="1" algn="just">
                  <a:spcBef>
                    <a:spcPts val="1200"/>
                  </a:spcBef>
                </a:pP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mc:Choice>
        <mc:Fallback xmlns="">
          <p:sp>
            <p:nvSpPr>
              <p:cNvPr id="15" name="Inhaltsplatzhalter 3">
                <a:extLst>
                  <a:ext uri="{FF2B5EF4-FFF2-40B4-BE49-F238E27FC236}">
                    <a16:creationId xmlns:a16="http://schemas.microsoft.com/office/drawing/2014/main" id="{B20AB14F-9D20-41FA-820C-ABF8BB4C8620}"/>
                  </a:ext>
                </a:extLst>
              </p:cNvPr>
              <p:cNvSpPr txBox="1">
                <a:spLocks noRot="1" noChangeAspect="1" noMove="1" noResize="1" noEditPoints="1" noAdjustHandles="1" noChangeArrowheads="1" noChangeShapeType="1" noTextEdit="1"/>
              </p:cNvSpPr>
              <p:nvPr/>
            </p:nvSpPr>
            <p:spPr>
              <a:xfrm>
                <a:off x="4616213" y="3238074"/>
                <a:ext cx="4184957" cy="494425"/>
              </a:xfrm>
              <a:prstGeom prst="rect">
                <a:avLst/>
              </a:prstGeom>
              <a:blipFill>
                <a:blip r:embed="rId5"/>
                <a:stretch>
                  <a:fillRect l="-1892" t="-6173"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Inhaltsplatzhalter 3">
                <a:extLst>
                  <a:ext uri="{FF2B5EF4-FFF2-40B4-BE49-F238E27FC236}">
                    <a16:creationId xmlns:a16="http://schemas.microsoft.com/office/drawing/2014/main" id="{EB151D6D-3367-4048-932E-BC56463B583C}"/>
                  </a:ext>
                </a:extLst>
              </p:cNvPr>
              <p:cNvSpPr txBox="1">
                <a:spLocks/>
              </p:cNvSpPr>
              <p:nvPr/>
            </p:nvSpPr>
            <p:spPr>
              <a:xfrm>
                <a:off x="-901799" y="4416314"/>
                <a:ext cx="6433822" cy="29293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s-ES" b="1" i="1" dirty="0" smtClean="0">
                          <a:solidFill>
                            <a:srgbClr val="242F78"/>
                          </a:solidFill>
                          <a:latin typeface="Cambria Math" panose="02040503050406030204" pitchFamily="18" charset="0"/>
                        </a:rPr>
                        <m:t>𝒕𝒂𝒍𝒌𝒆𝒓</m:t>
                      </m:r>
                      <m:r>
                        <a:rPr lang="en-GB" b="1" i="1" dirty="0" smtClean="0">
                          <a:solidFill>
                            <a:srgbClr val="242F78"/>
                          </a:solidFill>
                          <a:latin typeface="Cambria Math" panose="02040503050406030204" pitchFamily="18" charset="0"/>
                        </a:rPr>
                        <m:t>.</m:t>
                      </m:r>
                      <m:r>
                        <a:rPr lang="es-ES" b="1" i="1" dirty="0" smtClean="0">
                          <a:solidFill>
                            <a:srgbClr val="242F78"/>
                          </a:solidFill>
                          <a:latin typeface="Cambria Math" panose="02040503050406030204" pitchFamily="18" charset="0"/>
                        </a:rPr>
                        <m:t>𝒄𝒑𝒑</m:t>
                      </m:r>
                    </m:oMath>
                  </m:oMathPara>
                </a14:m>
                <a:endParaRPr lang="en-GB" b="1" dirty="0">
                  <a:solidFill>
                    <a:srgbClr val="242F78"/>
                  </a:solidFill>
                </a:endParaRPr>
              </a:p>
            </p:txBody>
          </p:sp>
        </mc:Choice>
        <mc:Fallback xmlns="">
          <p:sp>
            <p:nvSpPr>
              <p:cNvPr id="18" name="Inhaltsplatzhalter 3">
                <a:extLst>
                  <a:ext uri="{FF2B5EF4-FFF2-40B4-BE49-F238E27FC236}">
                    <a16:creationId xmlns:a16="http://schemas.microsoft.com/office/drawing/2014/main" id="{EB151D6D-3367-4048-932E-BC56463B583C}"/>
                  </a:ext>
                </a:extLst>
              </p:cNvPr>
              <p:cNvSpPr txBox="1">
                <a:spLocks noRot="1" noChangeAspect="1" noMove="1" noResize="1" noEditPoints="1" noAdjustHandles="1" noChangeArrowheads="1" noChangeShapeType="1" noTextEdit="1"/>
              </p:cNvSpPr>
              <p:nvPr/>
            </p:nvSpPr>
            <p:spPr>
              <a:xfrm>
                <a:off x="-901799" y="4416314"/>
                <a:ext cx="6433822" cy="29293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738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build="p"/>
      <p:bldP spid="12" grpId="0" animBg="1"/>
      <p:bldP spid="13" grpId="0"/>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23</a:t>
            </a:fld>
            <a:endParaRPr lang="en-GB" dirty="0">
              <a:solidFill>
                <a:srgbClr val="3C3C00"/>
              </a:solidFill>
            </a:endParaRPr>
          </a:p>
        </p:txBody>
      </p:sp>
      <p:sp>
        <p:nvSpPr>
          <p:cNvPr id="5" name="Titel 4"/>
          <p:cNvSpPr>
            <a:spLocks noGrp="1"/>
          </p:cNvSpPr>
          <p:nvPr>
            <p:ph type="title"/>
          </p:nvPr>
        </p:nvSpPr>
        <p:spPr/>
        <p:txBody>
          <a:bodyPr/>
          <a:lstStyle/>
          <a:p>
            <a:r>
              <a:rPr lang="en-GB" dirty="0"/>
              <a:t>ROS computation graph level – ROS node example</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mc:AlternateContent xmlns:mc="http://schemas.openxmlformats.org/markup-compatibility/2006" xmlns:a14="http://schemas.microsoft.com/office/drawing/2010/main">
        <mc:Choice Requires="a14">
          <p:sp>
            <p:nvSpPr>
              <p:cNvPr id="13" name="Inhaltsplatzhalter 3">
                <a:extLst>
                  <a:ext uri="{FF2B5EF4-FFF2-40B4-BE49-F238E27FC236}">
                    <a16:creationId xmlns:a16="http://schemas.microsoft.com/office/drawing/2014/main" id="{DF085A39-84EC-41BF-843E-CCD6CB11E277}"/>
                  </a:ext>
                </a:extLst>
              </p:cNvPr>
              <p:cNvSpPr txBox="1">
                <a:spLocks/>
              </p:cNvSpPr>
              <p:nvPr/>
            </p:nvSpPr>
            <p:spPr>
              <a:xfrm>
                <a:off x="-570724" y="3704979"/>
                <a:ext cx="6433822" cy="29293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s-ES" b="1" i="1" dirty="0" smtClean="0">
                          <a:solidFill>
                            <a:srgbClr val="242F78"/>
                          </a:solidFill>
                          <a:latin typeface="Cambria Math" panose="02040503050406030204" pitchFamily="18" charset="0"/>
                        </a:rPr>
                        <m:t>𝒍𝒊𝒔𝒕𝒆𝒏𝒆𝒓</m:t>
                      </m:r>
                      <m:r>
                        <a:rPr lang="en-GB" b="1" i="1" dirty="0" smtClean="0">
                          <a:solidFill>
                            <a:srgbClr val="242F78"/>
                          </a:solidFill>
                          <a:latin typeface="Cambria Math" panose="02040503050406030204" pitchFamily="18" charset="0"/>
                        </a:rPr>
                        <m:t>.</m:t>
                      </m:r>
                      <m:r>
                        <a:rPr lang="es-ES" b="1" i="1" dirty="0" smtClean="0">
                          <a:solidFill>
                            <a:srgbClr val="242F78"/>
                          </a:solidFill>
                          <a:latin typeface="Cambria Math" panose="02040503050406030204" pitchFamily="18" charset="0"/>
                        </a:rPr>
                        <m:t>𝒄𝒑𝒑</m:t>
                      </m:r>
                    </m:oMath>
                  </m:oMathPara>
                </a14:m>
                <a:endParaRPr lang="en-GB" b="1" dirty="0">
                  <a:solidFill>
                    <a:srgbClr val="242F78"/>
                  </a:solidFill>
                </a:endParaRPr>
              </a:p>
            </p:txBody>
          </p:sp>
        </mc:Choice>
        <mc:Fallback xmlns="">
          <p:sp>
            <p:nvSpPr>
              <p:cNvPr id="13" name="Inhaltsplatzhalter 3">
                <a:extLst>
                  <a:ext uri="{FF2B5EF4-FFF2-40B4-BE49-F238E27FC236}">
                    <a16:creationId xmlns:a16="http://schemas.microsoft.com/office/drawing/2014/main" id="{DF085A39-84EC-41BF-843E-CCD6CB11E277}"/>
                  </a:ext>
                </a:extLst>
              </p:cNvPr>
              <p:cNvSpPr txBox="1">
                <a:spLocks noRot="1" noChangeAspect="1" noMove="1" noResize="1" noEditPoints="1" noAdjustHandles="1" noChangeArrowheads="1" noChangeShapeType="1" noTextEdit="1"/>
              </p:cNvSpPr>
              <p:nvPr/>
            </p:nvSpPr>
            <p:spPr>
              <a:xfrm>
                <a:off x="-570724" y="3704979"/>
                <a:ext cx="6433822" cy="292934"/>
              </a:xfrm>
              <a:prstGeom prst="rect">
                <a:avLst/>
              </a:prstGeo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235A3-6C1C-42B0-BBB2-73A2D7D7E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64" y="956658"/>
            <a:ext cx="4800847" cy="2705239"/>
          </a:xfrm>
          <a:prstGeom prst="rect">
            <a:avLst/>
          </a:prstGeom>
        </p:spPr>
      </p:pic>
      <p:sp>
        <p:nvSpPr>
          <p:cNvPr id="7" name="Callout: Bent Line 6">
            <a:extLst>
              <a:ext uri="{FF2B5EF4-FFF2-40B4-BE49-F238E27FC236}">
                <a16:creationId xmlns:a16="http://schemas.microsoft.com/office/drawing/2014/main" id="{0A5C4DAC-0A7C-47C7-AD1F-0D8302E8A17E}"/>
              </a:ext>
            </a:extLst>
          </p:cNvPr>
          <p:cNvSpPr/>
          <p:nvPr/>
        </p:nvSpPr>
        <p:spPr>
          <a:xfrm>
            <a:off x="5303520" y="976622"/>
            <a:ext cx="3479306" cy="725179"/>
          </a:xfrm>
          <a:prstGeom prst="borderCallout2">
            <a:avLst>
              <a:gd name="adj1" fmla="val 52424"/>
              <a:gd name="adj2" fmla="val -423"/>
              <a:gd name="adj3" fmla="val 65383"/>
              <a:gd name="adj4" fmla="val -11787"/>
              <a:gd name="adj5" fmla="val 65848"/>
              <a:gd name="adj6" fmla="val -275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nhaltsplatzhalter 3">
            <a:extLst>
              <a:ext uri="{FF2B5EF4-FFF2-40B4-BE49-F238E27FC236}">
                <a16:creationId xmlns:a16="http://schemas.microsoft.com/office/drawing/2014/main" id="{133F258D-8F3B-4C7F-A44E-1F0543E7D454}"/>
              </a:ext>
            </a:extLst>
          </p:cNvPr>
          <p:cNvSpPr>
            <a:spLocks noGrp="1"/>
          </p:cNvSpPr>
          <p:nvPr>
            <p:ph sz="quarter" idx="12"/>
          </p:nvPr>
        </p:nvSpPr>
        <p:spPr>
          <a:xfrm>
            <a:off x="5303520" y="982971"/>
            <a:ext cx="3491536" cy="718830"/>
          </a:xfrm>
        </p:spPr>
        <p:txBody>
          <a:bodyPr/>
          <a:lstStyle/>
          <a:p>
            <a:pPr marL="0" indent="0">
              <a:spcBef>
                <a:spcPts val="1200"/>
              </a:spcBef>
              <a:buNone/>
            </a:pPr>
            <a:r>
              <a:rPr lang="en-US" altLang="en-US" dirty="0">
                <a:solidFill>
                  <a:srgbClr val="333333"/>
                </a:solidFill>
                <a:latin typeface="Calibri Light" panose="020F0302020204030204" pitchFamily="34" charset="0"/>
                <a:cs typeface="Calibri Light" panose="020F0302020204030204" pitchFamily="34" charset="0"/>
              </a:rPr>
              <a:t>This is the callback function that will get called when a new message has arrived on the chatter topic</a:t>
            </a:r>
            <a:r>
              <a:rPr lang="es-ES" altLang="en-US" dirty="0">
                <a:latin typeface="Calibri Light" panose="020F0302020204030204" pitchFamily="34" charset="0"/>
                <a:cs typeface="Calibri Light" panose="020F0302020204030204" pitchFamily="34" charset="0"/>
              </a:rPr>
              <a:t>.</a:t>
            </a:r>
            <a:endParaRPr lang="en-GB" dirty="0"/>
          </a:p>
          <a:p>
            <a:pPr lvl="1" algn="just">
              <a:spcBef>
                <a:spcPts val="1200"/>
              </a:spcBef>
            </a:pPr>
            <a:endParaRPr lang="en-GB" sz="1800" dirty="0"/>
          </a:p>
          <a:p>
            <a:pPr marL="0" indent="0" algn="just">
              <a:spcBef>
                <a:spcPts val="1200"/>
              </a:spcBef>
              <a:buNone/>
            </a:pPr>
            <a:endParaRPr lang="en-GB" dirty="0"/>
          </a:p>
          <a:p>
            <a:pPr marL="0" indent="0">
              <a:buNone/>
            </a:pPr>
            <a:endParaRPr lang="en-GB" dirty="0"/>
          </a:p>
          <a:p>
            <a:endParaRPr lang="en-GB" dirty="0"/>
          </a:p>
        </p:txBody>
      </p:sp>
      <p:sp>
        <p:nvSpPr>
          <p:cNvPr id="10" name="Callout: Bent Line 9">
            <a:extLst>
              <a:ext uri="{FF2B5EF4-FFF2-40B4-BE49-F238E27FC236}">
                <a16:creationId xmlns:a16="http://schemas.microsoft.com/office/drawing/2014/main" id="{CDB1A320-3663-43BB-A344-F168EBC7AFDC}"/>
              </a:ext>
            </a:extLst>
          </p:cNvPr>
          <p:cNvSpPr/>
          <p:nvPr/>
        </p:nvSpPr>
        <p:spPr>
          <a:xfrm>
            <a:off x="5301529" y="1957344"/>
            <a:ext cx="3493527" cy="1109706"/>
          </a:xfrm>
          <a:prstGeom prst="borderCallout2">
            <a:avLst>
              <a:gd name="adj1" fmla="val 52424"/>
              <a:gd name="adj2" fmla="val -423"/>
              <a:gd name="adj3" fmla="val 67856"/>
              <a:gd name="adj4" fmla="val -21479"/>
              <a:gd name="adj5" fmla="val 73260"/>
              <a:gd name="adj6" fmla="val -2863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Inhaltsplatzhalter 3">
                <a:extLst>
                  <a:ext uri="{FF2B5EF4-FFF2-40B4-BE49-F238E27FC236}">
                    <a16:creationId xmlns:a16="http://schemas.microsoft.com/office/drawing/2014/main" id="{FD21C395-F634-49AB-9334-2290BEE3C88A}"/>
                  </a:ext>
                </a:extLst>
              </p:cNvPr>
              <p:cNvSpPr txBox="1">
                <a:spLocks/>
              </p:cNvSpPr>
              <p:nvPr/>
            </p:nvSpPr>
            <p:spPr>
              <a:xfrm>
                <a:off x="5303520" y="1963692"/>
                <a:ext cx="3503766" cy="1103358"/>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lvl="0" indent="0" defTabSz="914400" eaLnBrk="0" fontAlgn="base" hangingPunct="0">
                  <a:lnSpc>
                    <a:spcPct val="100000"/>
                  </a:lnSpc>
                  <a:spcBef>
                    <a:spcPct val="0"/>
                  </a:spcBef>
                  <a:spcAft>
                    <a:spcPct val="0"/>
                  </a:spcAft>
                  <a:buClrTx/>
                  <a:buSzTx/>
                  <a:buNone/>
                </a:pPr>
                <a:r>
                  <a:rPr lang="en-US" altLang="en-US" dirty="0">
                    <a:latin typeface="Calibri Light" panose="020F0302020204030204" pitchFamily="34" charset="0"/>
                    <a:cs typeface="Calibri Light" panose="020F0302020204030204" pitchFamily="34" charset="0"/>
                  </a:rPr>
                  <a:t>The </a:t>
                </a:r>
                <a14:m>
                  <m:oMath xmlns:m="http://schemas.openxmlformats.org/officeDocument/2006/math">
                    <m:r>
                      <a:rPr lang="en-US" altLang="en-US" b="1" i="1" dirty="0" smtClean="0">
                        <a:latin typeface="Cambria Math" panose="02040503050406030204" pitchFamily="18" charset="0"/>
                        <a:cs typeface="Calibri Light" panose="020F0302020204030204" pitchFamily="34" charset="0"/>
                      </a:rPr>
                      <m:t>𝒔𝒖𝒃𝒔𝒄𝒓𝒊𝒃𝒆</m:t>
                    </m:r>
                    <m:r>
                      <a:rPr lang="en-US" altLang="en-US" b="1" i="1" dirty="0" smtClean="0">
                        <a:latin typeface="Cambria Math" panose="02040503050406030204" pitchFamily="18" charset="0"/>
                        <a:cs typeface="Calibri Light" panose="020F0302020204030204" pitchFamily="34" charset="0"/>
                      </a:rPr>
                      <m:t>() </m:t>
                    </m:r>
                  </m:oMath>
                </a14:m>
                <a:r>
                  <a:rPr lang="en-US" altLang="en-US" dirty="0">
                    <a:latin typeface="Calibri Light" panose="020F0302020204030204" pitchFamily="34" charset="0"/>
                    <a:cs typeface="Calibri Light" panose="020F0302020204030204" pitchFamily="34" charset="0"/>
                  </a:rPr>
                  <a:t>call is how you tell ROS that you want to receive messages on a given topic. This invokes a call to the ROS master. The second parameter is the size of the message queue. </a:t>
                </a:r>
              </a:p>
              <a:p>
                <a:pPr lvl="1" algn="just">
                  <a:spcBef>
                    <a:spcPts val="1200"/>
                  </a:spcBef>
                </a:pP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mc:Choice>
        <mc:Fallback xmlns="">
          <p:sp>
            <p:nvSpPr>
              <p:cNvPr id="11" name="Inhaltsplatzhalter 3">
                <a:extLst>
                  <a:ext uri="{FF2B5EF4-FFF2-40B4-BE49-F238E27FC236}">
                    <a16:creationId xmlns:a16="http://schemas.microsoft.com/office/drawing/2014/main" id="{FD21C395-F634-49AB-9334-2290BEE3C88A}"/>
                  </a:ext>
                </a:extLst>
              </p:cNvPr>
              <p:cNvSpPr txBox="1">
                <a:spLocks noRot="1" noChangeAspect="1" noMove="1" noResize="1" noEditPoints="1" noAdjustHandles="1" noChangeArrowheads="1" noChangeShapeType="1" noTextEdit="1"/>
              </p:cNvSpPr>
              <p:nvPr/>
            </p:nvSpPr>
            <p:spPr>
              <a:xfrm>
                <a:off x="5303520" y="1963692"/>
                <a:ext cx="3503766" cy="1103358"/>
              </a:xfrm>
              <a:prstGeom prst="rect">
                <a:avLst/>
              </a:prstGeom>
              <a:blipFill>
                <a:blip r:embed="rId5"/>
                <a:stretch>
                  <a:fillRect l="-2435" t="-3315" b="-8840"/>
                </a:stretch>
              </a:blipFill>
            </p:spPr>
            <p:txBody>
              <a:bodyPr/>
              <a:lstStyle/>
              <a:p>
                <a:r>
                  <a:rPr lang="en-US">
                    <a:noFill/>
                  </a:rPr>
                  <a:t> </a:t>
                </a:r>
              </a:p>
            </p:txBody>
          </p:sp>
        </mc:Fallback>
      </mc:AlternateContent>
      <p:sp>
        <p:nvSpPr>
          <p:cNvPr id="14" name="Callout: Bent Line 13">
            <a:extLst>
              <a:ext uri="{FF2B5EF4-FFF2-40B4-BE49-F238E27FC236}">
                <a16:creationId xmlns:a16="http://schemas.microsoft.com/office/drawing/2014/main" id="{180CCF1A-6C64-4DBB-A856-D920BBB5A291}"/>
              </a:ext>
            </a:extLst>
          </p:cNvPr>
          <p:cNvSpPr/>
          <p:nvPr/>
        </p:nvSpPr>
        <p:spPr>
          <a:xfrm>
            <a:off x="5313806" y="3324601"/>
            <a:ext cx="3489414" cy="739399"/>
          </a:xfrm>
          <a:prstGeom prst="borderCallout2">
            <a:avLst>
              <a:gd name="adj1" fmla="val 52424"/>
              <a:gd name="adj2" fmla="val -423"/>
              <a:gd name="adj3" fmla="val -23145"/>
              <a:gd name="adj4" fmla="val -14079"/>
              <a:gd name="adj5" fmla="val -25023"/>
              <a:gd name="adj6" fmla="val -10898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Inhaltsplatzhalter 3">
                <a:extLst>
                  <a:ext uri="{FF2B5EF4-FFF2-40B4-BE49-F238E27FC236}">
                    <a16:creationId xmlns:a16="http://schemas.microsoft.com/office/drawing/2014/main" id="{C9320516-6189-4372-9F0F-56DD5C30B6DF}"/>
                  </a:ext>
                </a:extLst>
              </p:cNvPr>
              <p:cNvSpPr txBox="1">
                <a:spLocks/>
              </p:cNvSpPr>
              <p:nvPr/>
            </p:nvSpPr>
            <p:spPr>
              <a:xfrm>
                <a:off x="5309693" y="3322593"/>
                <a:ext cx="3499641" cy="675320"/>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14:m>
                  <m:oMath xmlns:m="http://schemas.openxmlformats.org/officeDocument/2006/math">
                    <m:r>
                      <a:rPr lang="es-ES" b="1" i="1" dirty="0" smtClean="0">
                        <a:latin typeface="Cambria Math" panose="02040503050406030204" pitchFamily="18" charset="0"/>
                      </a:rPr>
                      <m:t>𝒓𝒐𝒔</m:t>
                    </m:r>
                    <m:r>
                      <a:rPr lang="es-ES" b="1" i="1" dirty="0" smtClean="0">
                        <a:latin typeface="Cambria Math" panose="02040503050406030204" pitchFamily="18" charset="0"/>
                      </a:rPr>
                      <m:t>∷</m:t>
                    </m:r>
                    <m:r>
                      <a:rPr lang="es-ES" b="1" i="1" dirty="0" smtClean="0">
                        <a:latin typeface="Cambria Math" panose="02040503050406030204" pitchFamily="18" charset="0"/>
                      </a:rPr>
                      <m:t>𝒔𝒑𝒊𝒏</m:t>
                    </m:r>
                    <m:r>
                      <a:rPr lang="en-GB" b="1" i="1" dirty="0" smtClean="0">
                        <a:latin typeface="Cambria Math" panose="02040503050406030204" pitchFamily="18" charset="0"/>
                      </a:rPr>
                      <m:t>()</m:t>
                    </m:r>
                  </m:oMath>
                </a14:m>
                <a:r>
                  <a:rPr lang="en-GB" b="1" dirty="0"/>
                  <a:t> </a:t>
                </a:r>
                <a:r>
                  <a:rPr lang="en-GB" dirty="0"/>
                  <a:t>will enter a loop pumping callbacks. </a:t>
                </a:r>
                <a14:m>
                  <m:oMath xmlns:m="http://schemas.openxmlformats.org/officeDocument/2006/math">
                    <m:r>
                      <a:rPr lang="es-ES" b="1" i="1" dirty="0">
                        <a:latin typeface="Cambria Math" panose="02040503050406030204" pitchFamily="18" charset="0"/>
                      </a:rPr>
                      <m:t>𝒓𝒐𝒔</m:t>
                    </m:r>
                    <m:r>
                      <a:rPr lang="es-ES" b="1" i="1" dirty="0">
                        <a:latin typeface="Cambria Math" panose="02040503050406030204" pitchFamily="18" charset="0"/>
                      </a:rPr>
                      <m:t>∷</m:t>
                    </m:r>
                    <m:r>
                      <a:rPr lang="es-ES" b="1" i="1" dirty="0">
                        <a:latin typeface="Cambria Math" panose="02040503050406030204" pitchFamily="18" charset="0"/>
                      </a:rPr>
                      <m:t>𝒔𝒑𝒊𝒏</m:t>
                    </m:r>
                    <m:r>
                      <a:rPr lang="en-GB" b="1" i="1" dirty="0">
                        <a:latin typeface="Cambria Math" panose="02040503050406030204" pitchFamily="18" charset="0"/>
                      </a:rPr>
                      <m:t>()</m:t>
                    </m:r>
                  </m:oMath>
                </a14:m>
                <a:r>
                  <a:rPr lang="en-GB" b="1" dirty="0"/>
                  <a:t> </a:t>
                </a:r>
                <a:r>
                  <a:rPr lang="en-GB" dirty="0"/>
                  <a:t>will exit when ctrl-c is pressed</a:t>
                </a:r>
                <a:r>
                  <a:rPr lang="en-GB" b="1" dirty="0"/>
                  <a:t> </a:t>
                </a:r>
                <a:r>
                  <a:rPr lang="en-GB" dirty="0"/>
                  <a:t>or the node is shutdown by the master.</a:t>
                </a:r>
              </a:p>
              <a:p>
                <a:pPr lvl="1" algn="just">
                  <a:spcBef>
                    <a:spcPts val="1200"/>
                  </a:spcBef>
                </a:pP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mc:Choice>
        <mc:Fallback xmlns="">
          <p:sp>
            <p:nvSpPr>
              <p:cNvPr id="15" name="Inhaltsplatzhalter 3">
                <a:extLst>
                  <a:ext uri="{FF2B5EF4-FFF2-40B4-BE49-F238E27FC236}">
                    <a16:creationId xmlns:a16="http://schemas.microsoft.com/office/drawing/2014/main" id="{C9320516-6189-4372-9F0F-56DD5C30B6DF}"/>
                  </a:ext>
                </a:extLst>
              </p:cNvPr>
              <p:cNvSpPr txBox="1">
                <a:spLocks noRot="1" noChangeAspect="1" noMove="1" noResize="1" noEditPoints="1" noAdjustHandles="1" noChangeArrowheads="1" noChangeShapeType="1" noTextEdit="1"/>
              </p:cNvSpPr>
              <p:nvPr/>
            </p:nvSpPr>
            <p:spPr>
              <a:xfrm>
                <a:off x="5309693" y="3322593"/>
                <a:ext cx="3499641" cy="675320"/>
              </a:xfrm>
              <a:prstGeom prst="rect">
                <a:avLst/>
              </a:prstGeom>
              <a:blipFill>
                <a:blip r:embed="rId6"/>
                <a:stretch>
                  <a:fillRect l="-2439" t="-4505" r="-348" b="-19820"/>
                </a:stretch>
              </a:blipFill>
            </p:spPr>
            <p:txBody>
              <a:bodyPr/>
              <a:lstStyle/>
              <a:p>
                <a:r>
                  <a:rPr lang="en-US">
                    <a:noFill/>
                  </a:rPr>
                  <a:t> </a:t>
                </a:r>
              </a:p>
            </p:txBody>
          </p:sp>
        </mc:Fallback>
      </mc:AlternateContent>
    </p:spTree>
    <p:extLst>
      <p:ext uri="{BB962C8B-B14F-4D97-AF65-F5344CB8AC3E}">
        <p14:creationId xmlns:p14="http://schemas.microsoft.com/office/powerpoint/2010/main" val="33031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build="p"/>
      <p:bldP spid="10" grpId="0" animBg="1"/>
      <p:bldP spid="11" grpId="0"/>
      <p:bldP spid="14"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24</a:t>
            </a:fld>
            <a:endParaRPr lang="en-GB" dirty="0">
              <a:solidFill>
                <a:srgbClr val="3C3C00"/>
              </a:solidFill>
            </a:endParaRPr>
          </a:p>
        </p:txBody>
      </p:sp>
      <p:sp>
        <p:nvSpPr>
          <p:cNvPr id="5" name="Titel 4"/>
          <p:cNvSpPr>
            <a:spLocks noGrp="1"/>
          </p:cNvSpPr>
          <p:nvPr>
            <p:ph type="title"/>
          </p:nvPr>
        </p:nvSpPr>
        <p:spPr/>
        <p:txBody>
          <a:bodyPr/>
          <a:lstStyle/>
          <a:p>
            <a:r>
              <a:rPr lang="en-GB" dirty="0"/>
              <a:t>ROS computation graph level – ROS message example</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grpSp>
        <p:nvGrpSpPr>
          <p:cNvPr id="19" name="Group 18">
            <a:extLst>
              <a:ext uri="{FF2B5EF4-FFF2-40B4-BE49-F238E27FC236}">
                <a16:creationId xmlns:a16="http://schemas.microsoft.com/office/drawing/2014/main" id="{E0AC9DC4-5085-47E0-959D-708F44A7EC3D}"/>
              </a:ext>
            </a:extLst>
          </p:cNvPr>
          <p:cNvGrpSpPr/>
          <p:nvPr/>
        </p:nvGrpSpPr>
        <p:grpSpPr>
          <a:xfrm>
            <a:off x="918788" y="759700"/>
            <a:ext cx="7203243" cy="4029104"/>
            <a:chOff x="245762" y="807806"/>
            <a:chExt cx="7203243" cy="4029104"/>
          </a:xfrm>
        </p:grpSpPr>
        <p:grpSp>
          <p:nvGrpSpPr>
            <p:cNvPr id="12" name="Group 11">
              <a:extLst>
                <a:ext uri="{FF2B5EF4-FFF2-40B4-BE49-F238E27FC236}">
                  <a16:creationId xmlns:a16="http://schemas.microsoft.com/office/drawing/2014/main" id="{A67C0797-2892-4CC1-92A5-FE47182FC21C}"/>
                </a:ext>
              </a:extLst>
            </p:cNvPr>
            <p:cNvGrpSpPr/>
            <p:nvPr/>
          </p:nvGrpSpPr>
          <p:grpSpPr>
            <a:xfrm>
              <a:off x="245764" y="807806"/>
              <a:ext cx="7203241" cy="1112434"/>
              <a:chOff x="576779" y="769706"/>
              <a:chExt cx="7203241" cy="1112434"/>
            </a:xfrm>
          </p:grpSpPr>
          <mc:AlternateContent xmlns:mc="http://schemas.openxmlformats.org/markup-compatibility/2006" xmlns:a14="http://schemas.microsoft.com/office/drawing/2010/main">
            <mc:Choice Requires="a14">
              <p:sp>
                <p:nvSpPr>
                  <p:cNvPr id="10" name="Inhaltsplatzhalter 3">
                    <a:extLst>
                      <a:ext uri="{FF2B5EF4-FFF2-40B4-BE49-F238E27FC236}">
                        <a16:creationId xmlns:a16="http://schemas.microsoft.com/office/drawing/2014/main" id="{57B53CC4-6F6A-464F-A649-5D6B1D38B5DB}"/>
                      </a:ext>
                    </a:extLst>
                  </p:cNvPr>
                  <p:cNvSpPr txBox="1">
                    <a:spLocks/>
                  </p:cNvSpPr>
                  <p:nvPr/>
                </p:nvSpPr>
                <p:spPr>
                  <a:xfrm>
                    <a:off x="576779" y="769706"/>
                    <a:ext cx="2477213" cy="29584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s-ES" b="1" i="1" dirty="0" smtClean="0">
                              <a:solidFill>
                                <a:srgbClr val="242F78"/>
                              </a:solidFill>
                              <a:latin typeface="Cambria Math" panose="02040503050406030204" pitchFamily="18" charset="0"/>
                            </a:rPr>
                            <m:t>𝒈𝒆𝒐𝒎𝒆𝒕𝒓𝒚</m:t>
                          </m:r>
                          <m:r>
                            <a:rPr lang="es-ES" b="1" i="1" dirty="0" smtClean="0">
                              <a:solidFill>
                                <a:srgbClr val="242F78"/>
                              </a:solidFill>
                              <a:latin typeface="Cambria Math" panose="02040503050406030204" pitchFamily="18" charset="0"/>
                            </a:rPr>
                            <m:t>_</m:t>
                          </m:r>
                          <m:r>
                            <a:rPr lang="es-ES" b="1" i="1" dirty="0" smtClean="0">
                              <a:solidFill>
                                <a:srgbClr val="242F78"/>
                              </a:solidFill>
                              <a:latin typeface="Cambria Math" panose="02040503050406030204" pitchFamily="18" charset="0"/>
                            </a:rPr>
                            <m:t>𝒎𝒔𝒈𝒔</m:t>
                          </m:r>
                          <m:r>
                            <a:rPr lang="es-ES" b="1" i="1" dirty="0" smtClean="0">
                              <a:solidFill>
                                <a:srgbClr val="242F78"/>
                              </a:solidFill>
                              <a:latin typeface="Cambria Math" panose="02040503050406030204" pitchFamily="18" charset="0"/>
                            </a:rPr>
                            <m:t>/</m:t>
                          </m:r>
                          <m:r>
                            <a:rPr lang="es-ES" b="1" i="1" dirty="0" smtClean="0">
                              <a:solidFill>
                                <a:srgbClr val="242F78"/>
                              </a:solidFill>
                              <a:latin typeface="Cambria Math" panose="02040503050406030204" pitchFamily="18" charset="0"/>
                            </a:rPr>
                            <m:t>𝑷𝒐𝒔𝒆</m:t>
                          </m:r>
                          <m:r>
                            <a:rPr lang="en-GB" b="1" i="1" dirty="0" smtClean="0">
                              <a:solidFill>
                                <a:srgbClr val="242F78"/>
                              </a:solidFill>
                              <a:latin typeface="Cambria Math" panose="02040503050406030204" pitchFamily="18" charset="0"/>
                            </a:rPr>
                            <m:t>.</m:t>
                          </m:r>
                          <m:r>
                            <a:rPr lang="en-GB" b="1" i="1" dirty="0" err="1" smtClean="0">
                              <a:solidFill>
                                <a:srgbClr val="242F78"/>
                              </a:solidFill>
                              <a:latin typeface="Cambria Math" panose="02040503050406030204" pitchFamily="18" charset="0"/>
                            </a:rPr>
                            <m:t>𝒎𝒔𝒈</m:t>
                          </m:r>
                        </m:oMath>
                      </m:oMathPara>
                    </a14:m>
                    <a:endParaRPr lang="en-GB" b="1" dirty="0">
                      <a:solidFill>
                        <a:srgbClr val="242F78"/>
                      </a:solidFill>
                    </a:endParaRPr>
                  </a:p>
                </p:txBody>
              </p:sp>
            </mc:Choice>
            <mc:Fallback xmlns="">
              <p:sp>
                <p:nvSpPr>
                  <p:cNvPr id="10" name="Inhaltsplatzhalter 3">
                    <a:extLst>
                      <a:ext uri="{FF2B5EF4-FFF2-40B4-BE49-F238E27FC236}">
                        <a16:creationId xmlns:a16="http://schemas.microsoft.com/office/drawing/2014/main" id="{57B53CC4-6F6A-464F-A649-5D6B1D38B5DB}"/>
                      </a:ext>
                    </a:extLst>
                  </p:cNvPr>
                  <p:cNvSpPr txBox="1">
                    <a:spLocks noRot="1" noChangeAspect="1" noMove="1" noResize="1" noEditPoints="1" noAdjustHandles="1" noChangeArrowheads="1" noChangeShapeType="1" noTextEdit="1"/>
                  </p:cNvSpPr>
                  <p:nvPr/>
                </p:nvSpPr>
                <p:spPr>
                  <a:xfrm>
                    <a:off x="576779" y="769706"/>
                    <a:ext cx="2477213" cy="295841"/>
                  </a:xfrm>
                  <a:prstGeom prst="rect">
                    <a:avLst/>
                  </a:prstGeom>
                  <a:blipFill>
                    <a:blip r:embed="rId3"/>
                    <a:stretch>
                      <a:fillRect l="-24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1F43BFB6-8D17-44F0-9083-9AC675DAF66E}"/>
                      </a:ext>
                    </a:extLst>
                  </p:cNvPr>
                  <p:cNvSpPr/>
                  <p:nvPr/>
                </p:nvSpPr>
                <p:spPr>
                  <a:xfrm>
                    <a:off x="576779" y="1065547"/>
                    <a:ext cx="7203241" cy="816593"/>
                  </a:xfrm>
                  <a:prstGeom prst="roundRect">
                    <a:avLst/>
                  </a:prstGeom>
                  <a:solidFill>
                    <a:srgbClr val="BED1F5"/>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14:m>
                      <m:oMathPara xmlns:m="http://schemas.openxmlformats.org/officeDocument/2006/math">
                        <m:oMathParaPr>
                          <m:jc m:val="left"/>
                        </m:oMathParaPr>
                        <m:oMath xmlns:m="http://schemas.openxmlformats.org/officeDocument/2006/math">
                          <m:r>
                            <a:rPr lang="en-US" b="1" i="1" smtClean="0">
                              <a:solidFill>
                                <a:srgbClr val="242F78"/>
                              </a:solidFill>
                              <a:latin typeface="Cambria Math" panose="02040503050406030204" pitchFamily="18" charset="0"/>
                            </a:rPr>
                            <m:t>#</m:t>
                          </m:r>
                          <m:r>
                            <a:rPr lang="en-US" b="1" i="1">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𝑨</m:t>
                          </m:r>
                          <m:r>
                            <a:rPr lang="en-US" b="1" i="1">
                              <a:solidFill>
                                <a:srgbClr val="242F78"/>
                              </a:solidFill>
                              <a:latin typeface="Cambria Math" panose="02040503050406030204" pitchFamily="18" charset="0"/>
                            </a:rPr>
                            <m:t> </m:t>
                          </m:r>
                          <m:r>
                            <a:rPr lang="en-US" b="1" i="1">
                              <a:solidFill>
                                <a:srgbClr val="242F78"/>
                              </a:solidFill>
                              <a:latin typeface="Cambria Math" panose="02040503050406030204" pitchFamily="18" charset="0"/>
                            </a:rPr>
                            <m:t>𝒓𝒆𝒑𝒓𝒆𝒔𝒆𝒏𝒕𝒂</m:t>
                          </m:r>
                          <m:r>
                            <a:rPr lang="en-US" b="1" i="1" smtClean="0">
                              <a:solidFill>
                                <a:srgbClr val="242F78"/>
                              </a:solidFill>
                              <a:latin typeface="Cambria Math" panose="02040503050406030204" pitchFamily="18" charset="0"/>
                            </a:rPr>
                            <m:t>𝒕𝒊𝒐𝒏</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𝒐𝒇</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𝒑𝒐𝒔𝒆</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𝒊𝒏</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𝒇𝒓𝒆𝒆</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𝒔𝒑𝒂𝒄𝒆</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𝒄𝒐𝒎𝒑𝒐𝒔𝒆𝒅</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𝒐𝒇</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𝒑𝒐𝒔𝒊𝒕𝒊𝒐𝒏</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𝒂𝒏𝒅</m:t>
                          </m:r>
                          <m:r>
                            <a:rPr lang="en-US" b="1" i="1" smtClean="0">
                              <a:solidFill>
                                <a:srgbClr val="242F78"/>
                              </a:solidFill>
                              <a:latin typeface="Cambria Math" panose="02040503050406030204" pitchFamily="18" charset="0"/>
                            </a:rPr>
                            <m:t> </m:t>
                          </m:r>
                          <m:r>
                            <a:rPr lang="en-US" b="1" i="1" smtClean="0">
                              <a:solidFill>
                                <a:srgbClr val="242F78"/>
                              </a:solidFill>
                              <a:latin typeface="Cambria Math" panose="02040503050406030204" pitchFamily="18" charset="0"/>
                            </a:rPr>
                            <m:t>𝒐𝒓𝒊𝒆𝒏𝒕𝒂𝒕𝒊𝒐𝒏</m:t>
                          </m:r>
                          <m:r>
                            <a:rPr lang="en-US" b="1" i="1" smtClean="0">
                              <a:solidFill>
                                <a:srgbClr val="242F78"/>
                              </a:solidFill>
                              <a:latin typeface="Cambria Math" panose="02040503050406030204" pitchFamily="18" charset="0"/>
                            </a:rPr>
                            <m:t>.</m:t>
                          </m:r>
                        </m:oMath>
                      </m:oMathPara>
                    </a14:m>
                    <a:endParaRPr lang="es-ES" b="1" dirty="0">
                      <a:solidFill>
                        <a:srgbClr val="242F78"/>
                      </a:solidFill>
                    </a:endParaRPr>
                  </a:p>
                  <a:p>
                    <a:pPr/>
                    <a14:m>
                      <m:oMathPara xmlns:m="http://schemas.openxmlformats.org/officeDocument/2006/math">
                        <m:oMathParaPr>
                          <m:jc m:val="left"/>
                        </m:oMathParaPr>
                        <m:oMath xmlns:m="http://schemas.openxmlformats.org/officeDocument/2006/math">
                          <m:r>
                            <a:rPr lang="es-ES" i="1" dirty="0" smtClean="0">
                              <a:solidFill>
                                <a:schemeClr val="tx1"/>
                              </a:solidFill>
                              <a:latin typeface="Cambria Math" panose="02040503050406030204" pitchFamily="18" charset="0"/>
                            </a:rPr>
                            <m:t>𝑃𝑜𝑖𝑛𝑡</m:t>
                          </m:r>
                          <m:r>
                            <a:rPr lang="es-ES" i="1" dirty="0" smtClean="0">
                              <a:solidFill>
                                <a:schemeClr val="tx1"/>
                              </a:solidFill>
                              <a:latin typeface="Cambria Math" panose="02040503050406030204" pitchFamily="18" charset="0"/>
                            </a:rPr>
                            <m:t> </m:t>
                          </m:r>
                          <m:r>
                            <a:rPr lang="es-ES" i="1" dirty="0" smtClean="0">
                              <a:solidFill>
                                <a:schemeClr val="tx1"/>
                              </a:solidFill>
                              <a:latin typeface="Cambria Math" panose="02040503050406030204" pitchFamily="18" charset="0"/>
                            </a:rPr>
                            <m:t>𝑝𝑜𝑠𝑖𝑡𝑖𝑜𝑛</m:t>
                          </m:r>
                        </m:oMath>
                      </m:oMathPara>
                    </a14:m>
                    <a:endParaRPr lang="es-ES" dirty="0">
                      <a:solidFill>
                        <a:schemeClr val="tx1"/>
                      </a:solidFill>
                    </a:endParaRPr>
                  </a:p>
                  <a:p>
                    <a:pPr/>
                    <a14:m>
                      <m:oMathPara xmlns:m="http://schemas.openxmlformats.org/officeDocument/2006/math">
                        <m:oMathParaPr>
                          <m:jc m:val="left"/>
                        </m:oMathParaPr>
                        <m:oMath xmlns:m="http://schemas.openxmlformats.org/officeDocument/2006/math">
                          <m:r>
                            <a:rPr lang="en-US" i="1" dirty="0" smtClean="0">
                              <a:solidFill>
                                <a:schemeClr val="tx1"/>
                              </a:solidFill>
                              <a:latin typeface="Cambria Math" panose="02040503050406030204" pitchFamily="18" charset="0"/>
                            </a:rPr>
                            <m:t>𝑄𝑢𝑎𝑡𝑒𝑟𝑛𝑖𝑜𝑛</m:t>
                          </m:r>
                          <m:r>
                            <a:rPr lang="en-US"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𝑂𝑟𝑖𝑒𝑛𝑡𝑎𝑡𝑖𝑜𝑛</m:t>
                          </m:r>
                        </m:oMath>
                      </m:oMathPara>
                    </a14:m>
                    <a:endParaRPr lang="en-US" dirty="0">
                      <a:solidFill>
                        <a:schemeClr val="tx1"/>
                      </a:solidFill>
                    </a:endParaRPr>
                  </a:p>
                </p:txBody>
              </p:sp>
            </mc:Choice>
            <mc:Fallback xmlns="">
              <p:sp>
                <p:nvSpPr>
                  <p:cNvPr id="11" name="Rectangle: Rounded Corners 10">
                    <a:extLst>
                      <a:ext uri="{FF2B5EF4-FFF2-40B4-BE49-F238E27FC236}">
                        <a16:creationId xmlns:a16="http://schemas.microsoft.com/office/drawing/2014/main" id="{1F43BFB6-8D17-44F0-9083-9AC675DAF66E}"/>
                      </a:ext>
                    </a:extLst>
                  </p:cNvPr>
                  <p:cNvSpPr>
                    <a:spLocks noRot="1" noChangeAspect="1" noMove="1" noResize="1" noEditPoints="1" noAdjustHandles="1" noChangeArrowheads="1" noChangeShapeType="1" noTextEdit="1"/>
                  </p:cNvSpPr>
                  <p:nvPr/>
                </p:nvSpPr>
                <p:spPr>
                  <a:xfrm>
                    <a:off x="576779" y="1065547"/>
                    <a:ext cx="7203241" cy="816593"/>
                  </a:xfrm>
                  <a:prstGeom prst="roundRect">
                    <a:avLst/>
                  </a:prstGeom>
                  <a:blipFill>
                    <a:blip r:embed="rId4"/>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20956CEF-1AB2-47A1-93DF-7316498407F4}"/>
                </a:ext>
              </a:extLst>
            </p:cNvPr>
            <p:cNvGrpSpPr/>
            <p:nvPr/>
          </p:nvGrpSpPr>
          <p:grpSpPr>
            <a:xfrm>
              <a:off x="245762" y="1920240"/>
              <a:ext cx="7203241" cy="1342459"/>
              <a:chOff x="576779" y="769706"/>
              <a:chExt cx="7203241" cy="1342459"/>
            </a:xfrm>
          </p:grpSpPr>
          <mc:AlternateContent xmlns:mc="http://schemas.openxmlformats.org/markup-compatibility/2006" xmlns:a14="http://schemas.microsoft.com/office/drawing/2010/main">
            <mc:Choice Requires="a14">
              <p:sp>
                <p:nvSpPr>
                  <p:cNvPr id="14" name="Inhaltsplatzhalter 3">
                    <a:extLst>
                      <a:ext uri="{FF2B5EF4-FFF2-40B4-BE49-F238E27FC236}">
                        <a16:creationId xmlns:a16="http://schemas.microsoft.com/office/drawing/2014/main" id="{78A078C0-008E-46D8-8EFC-EEF9256A617D}"/>
                      </a:ext>
                    </a:extLst>
                  </p:cNvPr>
                  <p:cNvSpPr txBox="1">
                    <a:spLocks/>
                  </p:cNvSpPr>
                  <p:nvPr/>
                </p:nvSpPr>
                <p:spPr>
                  <a:xfrm>
                    <a:off x="576779" y="769706"/>
                    <a:ext cx="2477213" cy="29584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s-ES" b="1" i="1" dirty="0" smtClean="0">
                              <a:solidFill>
                                <a:srgbClr val="242F78"/>
                              </a:solidFill>
                              <a:latin typeface="Cambria Math" panose="02040503050406030204" pitchFamily="18" charset="0"/>
                            </a:rPr>
                            <m:t>𝒈𝒆𝒐𝒎𝒆𝒕𝒓𝒚</m:t>
                          </m:r>
                          <m:r>
                            <a:rPr lang="es-ES" b="1" i="1" dirty="0" smtClean="0">
                              <a:solidFill>
                                <a:srgbClr val="242F78"/>
                              </a:solidFill>
                              <a:latin typeface="Cambria Math" panose="02040503050406030204" pitchFamily="18" charset="0"/>
                            </a:rPr>
                            <m:t>_</m:t>
                          </m:r>
                          <m:r>
                            <a:rPr lang="es-ES" b="1" i="1" dirty="0" smtClean="0">
                              <a:solidFill>
                                <a:srgbClr val="242F78"/>
                              </a:solidFill>
                              <a:latin typeface="Cambria Math" panose="02040503050406030204" pitchFamily="18" charset="0"/>
                            </a:rPr>
                            <m:t>𝒎𝒔𝒈𝒔</m:t>
                          </m:r>
                          <m:r>
                            <a:rPr lang="es-ES" b="1" i="1" dirty="0" smtClean="0">
                              <a:solidFill>
                                <a:srgbClr val="242F78"/>
                              </a:solidFill>
                              <a:latin typeface="Cambria Math" panose="02040503050406030204" pitchFamily="18" charset="0"/>
                            </a:rPr>
                            <m:t>/</m:t>
                          </m:r>
                          <m:r>
                            <a:rPr lang="es-ES" b="1" i="1" dirty="0" smtClean="0">
                              <a:solidFill>
                                <a:srgbClr val="242F78"/>
                              </a:solidFill>
                              <a:latin typeface="Cambria Math" panose="02040503050406030204" pitchFamily="18" charset="0"/>
                            </a:rPr>
                            <m:t>𝑷𝒐𝒊𝒏𝒕</m:t>
                          </m:r>
                          <m:r>
                            <a:rPr lang="en-GB" b="1" i="1" dirty="0" smtClean="0">
                              <a:solidFill>
                                <a:srgbClr val="242F78"/>
                              </a:solidFill>
                              <a:latin typeface="Cambria Math" panose="02040503050406030204" pitchFamily="18" charset="0"/>
                            </a:rPr>
                            <m:t>.</m:t>
                          </m:r>
                          <m:r>
                            <a:rPr lang="en-GB" b="1" i="1" dirty="0" err="1" smtClean="0">
                              <a:solidFill>
                                <a:srgbClr val="242F78"/>
                              </a:solidFill>
                              <a:latin typeface="Cambria Math" panose="02040503050406030204" pitchFamily="18" charset="0"/>
                            </a:rPr>
                            <m:t>𝒎𝒔𝒈</m:t>
                          </m:r>
                        </m:oMath>
                      </m:oMathPara>
                    </a14:m>
                    <a:endParaRPr lang="en-GB" b="1" dirty="0">
                      <a:solidFill>
                        <a:srgbClr val="242F78"/>
                      </a:solidFill>
                    </a:endParaRPr>
                  </a:p>
                </p:txBody>
              </p:sp>
            </mc:Choice>
            <mc:Fallback xmlns="">
              <p:sp>
                <p:nvSpPr>
                  <p:cNvPr id="14" name="Inhaltsplatzhalter 3">
                    <a:extLst>
                      <a:ext uri="{FF2B5EF4-FFF2-40B4-BE49-F238E27FC236}">
                        <a16:creationId xmlns:a16="http://schemas.microsoft.com/office/drawing/2014/main" id="{78A078C0-008E-46D8-8EFC-EEF9256A617D}"/>
                      </a:ext>
                    </a:extLst>
                  </p:cNvPr>
                  <p:cNvSpPr txBox="1">
                    <a:spLocks noRot="1" noChangeAspect="1" noMove="1" noResize="1" noEditPoints="1" noAdjustHandles="1" noChangeArrowheads="1" noChangeShapeType="1" noTextEdit="1"/>
                  </p:cNvSpPr>
                  <p:nvPr/>
                </p:nvSpPr>
                <p:spPr>
                  <a:xfrm>
                    <a:off x="576779" y="769706"/>
                    <a:ext cx="2477213" cy="295841"/>
                  </a:xfrm>
                  <a:prstGeom prst="rect">
                    <a:avLst/>
                  </a:prstGeom>
                  <a:blipFill>
                    <a:blip r:embed="rId5"/>
                    <a:stretch>
                      <a:fillRect l="-1478" r="-1232"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9140B115-1FB9-42D4-BB02-ABAAA379FFCF}"/>
                      </a:ext>
                    </a:extLst>
                  </p:cNvPr>
                  <p:cNvSpPr/>
                  <p:nvPr/>
                </p:nvSpPr>
                <p:spPr>
                  <a:xfrm>
                    <a:off x="576779" y="1065547"/>
                    <a:ext cx="7203241" cy="1046618"/>
                  </a:xfrm>
                  <a:prstGeom prst="roundRect">
                    <a:avLst/>
                  </a:prstGeom>
                  <a:solidFill>
                    <a:srgbClr val="BED1F5"/>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14:m>
                      <m:oMathPara xmlns:m="http://schemas.openxmlformats.org/officeDocument/2006/math">
                        <m:oMathParaPr>
                          <m:jc m:val="left"/>
                        </m:oMathParaPr>
                        <m:oMath xmlns:m="http://schemas.openxmlformats.org/officeDocument/2006/math">
                          <m:r>
                            <a:rPr lang="en-US" b="1" i="1" smtClean="0">
                              <a:solidFill>
                                <a:srgbClr val="242F78"/>
                              </a:solidFill>
                              <a:latin typeface="Cambria Math" panose="02040503050406030204" pitchFamily="18" charset="0"/>
                            </a:rPr>
                            <m:t>#</m:t>
                          </m:r>
                          <m:r>
                            <a:rPr lang="en-US" b="1" i="1">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𝑻𝒉𝒊𝒔</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𝒄𝒐𝒏𝒕𝒂𝒊𝒏𝒔</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𝒕𝒉𝒆</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𝒑𝒐𝒔𝒊𝒕𝒊𝒐𝒏</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𝒐𝒇</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𝒂</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𝒑𝒐𝒊𝒏𝒕</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𝒊𝒏</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𝒇𝒓𝒆𝒆</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𝒔𝒑𝒂𝒄𝒆</m:t>
                          </m:r>
                          <m:r>
                            <a:rPr lang="en-US" b="1" i="1" smtClean="0">
                              <a:solidFill>
                                <a:srgbClr val="242F78"/>
                              </a:solidFill>
                              <a:latin typeface="Cambria Math" panose="02040503050406030204" pitchFamily="18" charset="0"/>
                            </a:rPr>
                            <m:t>.</m:t>
                          </m:r>
                        </m:oMath>
                      </m:oMathPara>
                    </a14:m>
                    <a:endParaRPr lang="es-ES" b="1" dirty="0">
                      <a:solidFill>
                        <a:srgbClr val="242F78"/>
                      </a:solidFill>
                    </a:endParaRPr>
                  </a:p>
                  <a:p>
                    <a:pPr/>
                    <a14:m>
                      <m:oMathPara xmlns:m="http://schemas.openxmlformats.org/officeDocument/2006/math">
                        <m:oMathParaPr>
                          <m:jc m:val="left"/>
                        </m:oMathParaPr>
                        <m:oMath xmlns:m="http://schemas.openxmlformats.org/officeDocument/2006/math">
                          <m:r>
                            <a:rPr lang="es-ES" b="0" i="1" dirty="0" smtClean="0">
                              <a:solidFill>
                                <a:schemeClr val="tx1"/>
                              </a:solidFill>
                              <a:latin typeface="Cambria Math" panose="02040503050406030204" pitchFamily="18" charset="0"/>
                            </a:rPr>
                            <m:t>𝑓𝑙𝑜𝑎𝑡</m:t>
                          </m:r>
                          <m:r>
                            <a:rPr lang="es-ES" b="0" i="1" dirty="0" smtClean="0">
                              <a:solidFill>
                                <a:schemeClr val="tx1"/>
                              </a:solidFill>
                              <a:latin typeface="Cambria Math" panose="02040503050406030204" pitchFamily="18" charset="0"/>
                            </a:rPr>
                            <m:t>64 </m:t>
                          </m:r>
                          <m:r>
                            <a:rPr lang="es-ES" b="0" i="1" dirty="0" smtClean="0">
                              <a:solidFill>
                                <a:schemeClr val="tx1"/>
                              </a:solidFill>
                              <a:latin typeface="Cambria Math" panose="02040503050406030204" pitchFamily="18" charset="0"/>
                            </a:rPr>
                            <m:t>𝑥</m:t>
                          </m:r>
                        </m:oMath>
                      </m:oMathPara>
                    </a14:m>
                    <a:endParaRPr lang="es-ES" dirty="0">
                      <a:solidFill>
                        <a:schemeClr val="tx1"/>
                      </a:solidFill>
                    </a:endParaRPr>
                  </a:p>
                  <a:p>
                    <a:pPr/>
                    <a14:m>
                      <m:oMathPara xmlns:m="http://schemas.openxmlformats.org/officeDocument/2006/math">
                        <m:oMathParaPr>
                          <m:jc m:val="left"/>
                        </m:oMathParaPr>
                        <m:oMath xmlns:m="http://schemas.openxmlformats.org/officeDocument/2006/math">
                          <m:r>
                            <a:rPr lang="es-ES" b="0" i="1" dirty="0" smtClean="0">
                              <a:solidFill>
                                <a:schemeClr val="tx1"/>
                              </a:solidFill>
                              <a:latin typeface="Cambria Math" panose="02040503050406030204" pitchFamily="18" charset="0"/>
                            </a:rPr>
                            <m:t>𝑓𝑙𝑜𝑎𝑡</m:t>
                          </m:r>
                          <m:r>
                            <a:rPr lang="es-ES" b="0" i="1" dirty="0" smtClean="0">
                              <a:solidFill>
                                <a:schemeClr val="tx1"/>
                              </a:solidFill>
                              <a:latin typeface="Cambria Math" panose="02040503050406030204" pitchFamily="18" charset="0"/>
                            </a:rPr>
                            <m:t>64 </m:t>
                          </m:r>
                          <m:r>
                            <a:rPr lang="es-ES" b="0" i="1" dirty="0" smtClean="0">
                              <a:solidFill>
                                <a:schemeClr val="tx1"/>
                              </a:solidFill>
                              <a:latin typeface="Cambria Math" panose="02040503050406030204" pitchFamily="18" charset="0"/>
                            </a:rPr>
                            <m:t>𝑦</m:t>
                          </m:r>
                        </m:oMath>
                      </m:oMathPara>
                    </a14:m>
                    <a:endParaRPr lang="es-ES" b="0" dirty="0">
                      <a:solidFill>
                        <a:schemeClr val="tx1"/>
                      </a:solidFill>
                    </a:endParaRPr>
                  </a:p>
                  <a:p>
                    <a:pPr/>
                    <a14:m>
                      <m:oMathPara xmlns:m="http://schemas.openxmlformats.org/officeDocument/2006/math">
                        <m:oMathParaPr>
                          <m:jc m:val="left"/>
                        </m:oMathParaPr>
                        <m:oMath xmlns:m="http://schemas.openxmlformats.org/officeDocument/2006/math">
                          <m:r>
                            <a:rPr lang="es-ES" i="1" dirty="0" smtClean="0">
                              <a:solidFill>
                                <a:schemeClr val="tx1"/>
                              </a:solidFill>
                              <a:latin typeface="Cambria Math" panose="02040503050406030204" pitchFamily="18" charset="0"/>
                            </a:rPr>
                            <m:t>𝑓𝑙𝑜𝑎𝑡</m:t>
                          </m:r>
                          <m:r>
                            <a:rPr lang="es-ES" i="1" dirty="0" smtClean="0">
                              <a:solidFill>
                                <a:schemeClr val="tx1"/>
                              </a:solidFill>
                              <a:latin typeface="Cambria Math" panose="02040503050406030204" pitchFamily="18" charset="0"/>
                            </a:rPr>
                            <m:t>64 </m:t>
                          </m:r>
                          <m:r>
                            <a:rPr lang="es-ES" i="1" dirty="0" smtClean="0">
                              <a:solidFill>
                                <a:schemeClr val="tx1"/>
                              </a:solidFill>
                              <a:latin typeface="Cambria Math" panose="02040503050406030204" pitchFamily="18" charset="0"/>
                            </a:rPr>
                            <m:t>𝑧</m:t>
                          </m:r>
                        </m:oMath>
                      </m:oMathPara>
                    </a14:m>
                    <a:endParaRPr lang="en-US" dirty="0">
                      <a:solidFill>
                        <a:schemeClr val="tx1"/>
                      </a:solidFill>
                    </a:endParaRPr>
                  </a:p>
                </p:txBody>
              </p:sp>
            </mc:Choice>
            <mc:Fallback xmlns="">
              <p:sp>
                <p:nvSpPr>
                  <p:cNvPr id="15" name="Rectangle: Rounded Corners 14">
                    <a:extLst>
                      <a:ext uri="{FF2B5EF4-FFF2-40B4-BE49-F238E27FC236}">
                        <a16:creationId xmlns:a16="http://schemas.microsoft.com/office/drawing/2014/main" id="{9140B115-1FB9-42D4-BB02-ABAAA379FFCF}"/>
                      </a:ext>
                    </a:extLst>
                  </p:cNvPr>
                  <p:cNvSpPr>
                    <a:spLocks noRot="1" noChangeAspect="1" noMove="1" noResize="1" noEditPoints="1" noAdjustHandles="1" noChangeArrowheads="1" noChangeShapeType="1" noTextEdit="1"/>
                  </p:cNvSpPr>
                  <p:nvPr/>
                </p:nvSpPr>
                <p:spPr>
                  <a:xfrm>
                    <a:off x="576779" y="1065547"/>
                    <a:ext cx="7203241" cy="1046618"/>
                  </a:xfrm>
                  <a:prstGeom prst="roundRect">
                    <a:avLst/>
                  </a:prstGeom>
                  <a:blipFill>
                    <a:blip r:embed="rId6"/>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D08C1CB0-1877-4669-9645-81B08F99755D}"/>
                </a:ext>
              </a:extLst>
            </p:cNvPr>
            <p:cNvGrpSpPr/>
            <p:nvPr/>
          </p:nvGrpSpPr>
          <p:grpSpPr>
            <a:xfrm>
              <a:off x="245762" y="3262699"/>
              <a:ext cx="7203241" cy="1574211"/>
              <a:chOff x="576779" y="769706"/>
              <a:chExt cx="7203241" cy="1574211"/>
            </a:xfrm>
          </p:grpSpPr>
          <mc:AlternateContent xmlns:mc="http://schemas.openxmlformats.org/markup-compatibility/2006" xmlns:a14="http://schemas.microsoft.com/office/drawing/2010/main">
            <mc:Choice Requires="a14">
              <p:sp>
                <p:nvSpPr>
                  <p:cNvPr id="17" name="Inhaltsplatzhalter 3">
                    <a:extLst>
                      <a:ext uri="{FF2B5EF4-FFF2-40B4-BE49-F238E27FC236}">
                        <a16:creationId xmlns:a16="http://schemas.microsoft.com/office/drawing/2014/main" id="{A72A040F-E606-4654-ADDA-3E976B10E13F}"/>
                      </a:ext>
                    </a:extLst>
                  </p:cNvPr>
                  <p:cNvSpPr txBox="1">
                    <a:spLocks/>
                  </p:cNvSpPr>
                  <p:nvPr/>
                </p:nvSpPr>
                <p:spPr>
                  <a:xfrm>
                    <a:off x="576779" y="769706"/>
                    <a:ext cx="3000357" cy="29584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s-ES" b="1" i="1" dirty="0" smtClean="0">
                              <a:solidFill>
                                <a:srgbClr val="242F78"/>
                              </a:solidFill>
                              <a:latin typeface="Cambria Math" panose="02040503050406030204" pitchFamily="18" charset="0"/>
                            </a:rPr>
                            <m:t>𝒈𝒆𝒐𝒎𝒆𝒕𝒓𝒚</m:t>
                          </m:r>
                          <m:r>
                            <a:rPr lang="es-ES" b="1" i="1" dirty="0" smtClean="0">
                              <a:solidFill>
                                <a:srgbClr val="242F78"/>
                              </a:solidFill>
                              <a:latin typeface="Cambria Math" panose="02040503050406030204" pitchFamily="18" charset="0"/>
                            </a:rPr>
                            <m:t>_</m:t>
                          </m:r>
                          <m:r>
                            <a:rPr lang="es-ES" b="1" i="1" dirty="0" smtClean="0">
                              <a:solidFill>
                                <a:srgbClr val="242F78"/>
                              </a:solidFill>
                              <a:latin typeface="Cambria Math" panose="02040503050406030204" pitchFamily="18" charset="0"/>
                            </a:rPr>
                            <m:t>𝒎𝒔𝒈𝒔</m:t>
                          </m:r>
                          <m:r>
                            <a:rPr lang="es-ES" b="1" i="1" dirty="0" smtClean="0">
                              <a:solidFill>
                                <a:srgbClr val="242F78"/>
                              </a:solidFill>
                              <a:latin typeface="Cambria Math" panose="02040503050406030204" pitchFamily="18" charset="0"/>
                            </a:rPr>
                            <m:t>/</m:t>
                          </m:r>
                          <m:r>
                            <a:rPr lang="es-ES" b="1" i="1" dirty="0" smtClean="0">
                              <a:solidFill>
                                <a:srgbClr val="242F78"/>
                              </a:solidFill>
                              <a:latin typeface="Cambria Math" panose="02040503050406030204" pitchFamily="18" charset="0"/>
                            </a:rPr>
                            <m:t>𝑸𝒖𝒂𝒕𝒆𝒓𝒏𝒊𝒐𝒏</m:t>
                          </m:r>
                          <m:r>
                            <a:rPr lang="en-GB" b="1" i="1" dirty="0" smtClean="0">
                              <a:solidFill>
                                <a:srgbClr val="242F78"/>
                              </a:solidFill>
                              <a:latin typeface="Cambria Math" panose="02040503050406030204" pitchFamily="18" charset="0"/>
                            </a:rPr>
                            <m:t>.</m:t>
                          </m:r>
                          <m:r>
                            <a:rPr lang="en-GB" b="1" i="1" dirty="0" err="1" smtClean="0">
                              <a:solidFill>
                                <a:srgbClr val="242F78"/>
                              </a:solidFill>
                              <a:latin typeface="Cambria Math" panose="02040503050406030204" pitchFamily="18" charset="0"/>
                            </a:rPr>
                            <m:t>𝒎𝒔𝒈</m:t>
                          </m:r>
                        </m:oMath>
                      </m:oMathPara>
                    </a14:m>
                    <a:endParaRPr lang="en-GB" b="1" dirty="0">
                      <a:solidFill>
                        <a:srgbClr val="242F78"/>
                      </a:solidFill>
                    </a:endParaRPr>
                  </a:p>
                </p:txBody>
              </p:sp>
            </mc:Choice>
            <mc:Fallback xmlns="">
              <p:sp>
                <p:nvSpPr>
                  <p:cNvPr id="17" name="Inhaltsplatzhalter 3">
                    <a:extLst>
                      <a:ext uri="{FF2B5EF4-FFF2-40B4-BE49-F238E27FC236}">
                        <a16:creationId xmlns:a16="http://schemas.microsoft.com/office/drawing/2014/main" id="{A72A040F-E606-4654-ADDA-3E976B10E13F}"/>
                      </a:ext>
                    </a:extLst>
                  </p:cNvPr>
                  <p:cNvSpPr txBox="1">
                    <a:spLocks noRot="1" noChangeAspect="1" noMove="1" noResize="1" noEditPoints="1" noAdjustHandles="1" noChangeArrowheads="1" noChangeShapeType="1" noTextEdit="1"/>
                  </p:cNvSpPr>
                  <p:nvPr/>
                </p:nvSpPr>
                <p:spPr>
                  <a:xfrm>
                    <a:off x="576779" y="769706"/>
                    <a:ext cx="3000357" cy="295841"/>
                  </a:xfrm>
                  <a:prstGeom prst="rect">
                    <a:avLst/>
                  </a:prstGeom>
                  <a:blipFill>
                    <a:blip r:embed="rId7"/>
                    <a:stretch>
                      <a:fillRect l="-1626" r="-1220"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81E191B7-ECFB-48C3-87B2-6AAB168FF37B}"/>
                      </a:ext>
                    </a:extLst>
                  </p:cNvPr>
                  <p:cNvSpPr/>
                  <p:nvPr/>
                </p:nvSpPr>
                <p:spPr>
                  <a:xfrm>
                    <a:off x="576779" y="1065546"/>
                    <a:ext cx="7203241" cy="1278371"/>
                  </a:xfrm>
                  <a:prstGeom prst="roundRect">
                    <a:avLst/>
                  </a:prstGeom>
                  <a:solidFill>
                    <a:srgbClr val="BED1F5"/>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14:m>
                      <m:oMathPara xmlns:m="http://schemas.openxmlformats.org/officeDocument/2006/math">
                        <m:oMathParaPr>
                          <m:jc m:val="left"/>
                        </m:oMathParaPr>
                        <m:oMath xmlns:m="http://schemas.openxmlformats.org/officeDocument/2006/math">
                          <m:r>
                            <a:rPr lang="en-US" b="1" i="1" smtClean="0">
                              <a:solidFill>
                                <a:srgbClr val="242F78"/>
                              </a:solidFill>
                              <a:latin typeface="Cambria Math" panose="02040503050406030204" pitchFamily="18" charset="0"/>
                            </a:rPr>
                            <m:t>#</m:t>
                          </m:r>
                          <m:r>
                            <a:rPr lang="en-US" b="1" i="1">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𝑻𝒉𝒊𝒔</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𝒓𝒆𝒑𝒓𝒆𝒔𝒆𝒏𝒕𝒔</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𝒂𝒏</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𝒐𝒓𝒊𝒆𝒏𝒕𝒂𝒕𝒊𝒐𝒏</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𝒊𝒏</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𝒇𝒓𝒆𝒆</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𝒔𝒑𝒂𝒄𝒆</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𝒊𝒏</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𝒒𝒖𝒂𝒕𝒆𝒓𝒏𝒊𝒐𝒏</m:t>
                          </m:r>
                          <m:r>
                            <a:rPr lang="es-ES" b="1" i="1" smtClean="0">
                              <a:solidFill>
                                <a:srgbClr val="242F78"/>
                              </a:solidFill>
                              <a:latin typeface="Cambria Math" panose="02040503050406030204" pitchFamily="18" charset="0"/>
                            </a:rPr>
                            <m:t> </m:t>
                          </m:r>
                          <m:r>
                            <a:rPr lang="es-ES" b="1" i="1" smtClean="0">
                              <a:solidFill>
                                <a:srgbClr val="242F78"/>
                              </a:solidFill>
                              <a:latin typeface="Cambria Math" panose="02040503050406030204" pitchFamily="18" charset="0"/>
                            </a:rPr>
                            <m:t>𝒇𝒐𝒓𝒎</m:t>
                          </m:r>
                          <m:r>
                            <a:rPr lang="es-ES" b="1" i="1" smtClean="0">
                              <a:solidFill>
                                <a:srgbClr val="242F78"/>
                              </a:solidFill>
                              <a:latin typeface="Cambria Math" panose="02040503050406030204" pitchFamily="18" charset="0"/>
                            </a:rPr>
                            <m:t>.</m:t>
                          </m:r>
                        </m:oMath>
                      </m:oMathPara>
                    </a14:m>
                    <a:endParaRPr lang="es-ES" b="1" dirty="0">
                      <a:solidFill>
                        <a:srgbClr val="242F78"/>
                      </a:solidFill>
                    </a:endParaRPr>
                  </a:p>
                  <a:p>
                    <a:pPr/>
                    <a14:m>
                      <m:oMathPara xmlns:m="http://schemas.openxmlformats.org/officeDocument/2006/math">
                        <m:oMathParaPr>
                          <m:jc m:val="left"/>
                        </m:oMathParaPr>
                        <m:oMath xmlns:m="http://schemas.openxmlformats.org/officeDocument/2006/math">
                          <m:r>
                            <a:rPr lang="es-ES" b="0" i="1" dirty="0" smtClean="0">
                              <a:solidFill>
                                <a:schemeClr val="tx1"/>
                              </a:solidFill>
                              <a:latin typeface="Cambria Math" panose="02040503050406030204" pitchFamily="18" charset="0"/>
                            </a:rPr>
                            <m:t>𝑓𝑙𝑜𝑎𝑡</m:t>
                          </m:r>
                          <m:r>
                            <a:rPr lang="es-ES" b="0" i="1" dirty="0" smtClean="0">
                              <a:solidFill>
                                <a:schemeClr val="tx1"/>
                              </a:solidFill>
                              <a:latin typeface="Cambria Math" panose="02040503050406030204" pitchFamily="18" charset="0"/>
                            </a:rPr>
                            <m:t>64 </m:t>
                          </m:r>
                          <m:r>
                            <a:rPr lang="es-ES" b="0" i="1" dirty="0" smtClean="0">
                              <a:solidFill>
                                <a:schemeClr val="tx1"/>
                              </a:solidFill>
                              <a:latin typeface="Cambria Math" panose="02040503050406030204" pitchFamily="18" charset="0"/>
                            </a:rPr>
                            <m:t>𝑥</m:t>
                          </m:r>
                        </m:oMath>
                      </m:oMathPara>
                    </a14:m>
                    <a:endParaRPr lang="es-ES" dirty="0">
                      <a:solidFill>
                        <a:schemeClr val="tx1"/>
                      </a:solidFill>
                    </a:endParaRPr>
                  </a:p>
                  <a:p>
                    <a:pPr/>
                    <a14:m>
                      <m:oMathPara xmlns:m="http://schemas.openxmlformats.org/officeDocument/2006/math">
                        <m:oMathParaPr>
                          <m:jc m:val="left"/>
                        </m:oMathParaPr>
                        <m:oMath xmlns:m="http://schemas.openxmlformats.org/officeDocument/2006/math">
                          <m:r>
                            <a:rPr lang="es-ES" b="0" i="1" dirty="0" smtClean="0">
                              <a:solidFill>
                                <a:schemeClr val="tx1"/>
                              </a:solidFill>
                              <a:latin typeface="Cambria Math" panose="02040503050406030204" pitchFamily="18" charset="0"/>
                            </a:rPr>
                            <m:t>𝑓𝑙𝑜𝑎𝑡</m:t>
                          </m:r>
                          <m:r>
                            <a:rPr lang="es-ES" b="0" i="1" dirty="0" smtClean="0">
                              <a:solidFill>
                                <a:schemeClr val="tx1"/>
                              </a:solidFill>
                              <a:latin typeface="Cambria Math" panose="02040503050406030204" pitchFamily="18" charset="0"/>
                            </a:rPr>
                            <m:t>64 </m:t>
                          </m:r>
                          <m:r>
                            <a:rPr lang="es-ES" b="0" i="1" dirty="0" smtClean="0">
                              <a:solidFill>
                                <a:schemeClr val="tx1"/>
                              </a:solidFill>
                              <a:latin typeface="Cambria Math" panose="02040503050406030204" pitchFamily="18" charset="0"/>
                            </a:rPr>
                            <m:t>𝑦</m:t>
                          </m:r>
                        </m:oMath>
                      </m:oMathPara>
                    </a14:m>
                    <a:endParaRPr lang="es-ES" b="0" dirty="0">
                      <a:solidFill>
                        <a:schemeClr val="tx1"/>
                      </a:solidFill>
                    </a:endParaRPr>
                  </a:p>
                  <a:p>
                    <a:pPr/>
                    <a14:m>
                      <m:oMathPara xmlns:m="http://schemas.openxmlformats.org/officeDocument/2006/math">
                        <m:oMathParaPr>
                          <m:jc m:val="left"/>
                        </m:oMathParaPr>
                        <m:oMath xmlns:m="http://schemas.openxmlformats.org/officeDocument/2006/math">
                          <m:r>
                            <a:rPr lang="es-ES" i="1" dirty="0" smtClean="0">
                              <a:solidFill>
                                <a:schemeClr val="tx1"/>
                              </a:solidFill>
                              <a:latin typeface="Cambria Math" panose="02040503050406030204" pitchFamily="18" charset="0"/>
                            </a:rPr>
                            <m:t>𝑓𝑙𝑜𝑎𝑡</m:t>
                          </m:r>
                          <m:r>
                            <a:rPr lang="es-ES" i="1" dirty="0" smtClean="0">
                              <a:solidFill>
                                <a:schemeClr val="tx1"/>
                              </a:solidFill>
                              <a:latin typeface="Cambria Math" panose="02040503050406030204" pitchFamily="18" charset="0"/>
                            </a:rPr>
                            <m:t>64 </m:t>
                          </m:r>
                          <m:r>
                            <a:rPr lang="es-ES" i="1" dirty="0" smtClean="0">
                              <a:solidFill>
                                <a:schemeClr val="tx1"/>
                              </a:solidFill>
                              <a:latin typeface="Cambria Math" panose="02040503050406030204" pitchFamily="18" charset="0"/>
                            </a:rPr>
                            <m:t>𝑧</m:t>
                          </m:r>
                        </m:oMath>
                      </m:oMathPara>
                    </a14:m>
                    <a:endParaRPr lang="en-US" dirty="0">
                      <a:solidFill>
                        <a:schemeClr val="tx1"/>
                      </a:solidFill>
                    </a:endParaRPr>
                  </a:p>
                  <a:p>
                    <a:pPr/>
                    <a14:m>
                      <m:oMathPara xmlns:m="http://schemas.openxmlformats.org/officeDocument/2006/math">
                        <m:oMathParaPr>
                          <m:jc m:val="left"/>
                        </m:oMathParaPr>
                        <m:oMath xmlns:m="http://schemas.openxmlformats.org/officeDocument/2006/math">
                          <m:r>
                            <a:rPr lang="es-ES" i="1" dirty="0">
                              <a:solidFill>
                                <a:schemeClr val="tx1"/>
                              </a:solidFill>
                              <a:latin typeface="Cambria Math" panose="02040503050406030204" pitchFamily="18" charset="0"/>
                            </a:rPr>
                            <m:t>𝑓𝑙𝑜𝑎𝑡</m:t>
                          </m:r>
                          <m:r>
                            <a:rPr lang="es-ES" i="1" dirty="0">
                              <a:solidFill>
                                <a:schemeClr val="tx1"/>
                              </a:solidFill>
                              <a:latin typeface="Cambria Math" panose="02040503050406030204" pitchFamily="18" charset="0"/>
                            </a:rPr>
                            <m:t>64 </m:t>
                          </m:r>
                          <m:r>
                            <a:rPr lang="es-ES" b="0" i="1" dirty="0" smtClean="0">
                              <a:solidFill>
                                <a:schemeClr val="tx1"/>
                              </a:solidFill>
                              <a:latin typeface="Cambria Math" panose="02040503050406030204" pitchFamily="18" charset="0"/>
                            </a:rPr>
                            <m:t>𝑤</m:t>
                          </m:r>
                        </m:oMath>
                      </m:oMathPara>
                    </a14:m>
                    <a:endParaRPr lang="en-US" dirty="0">
                      <a:solidFill>
                        <a:schemeClr val="tx1"/>
                      </a:solidFill>
                    </a:endParaRPr>
                  </a:p>
                  <a:p>
                    <a:endParaRPr lang="en-US" dirty="0">
                      <a:solidFill>
                        <a:schemeClr val="tx1"/>
                      </a:solidFill>
                    </a:endParaRPr>
                  </a:p>
                </p:txBody>
              </p:sp>
            </mc:Choice>
            <mc:Fallback xmlns="">
              <p:sp>
                <p:nvSpPr>
                  <p:cNvPr id="18" name="Rectangle: Rounded Corners 17">
                    <a:extLst>
                      <a:ext uri="{FF2B5EF4-FFF2-40B4-BE49-F238E27FC236}">
                        <a16:creationId xmlns:a16="http://schemas.microsoft.com/office/drawing/2014/main" id="{81E191B7-ECFB-48C3-87B2-6AAB168FF37B}"/>
                      </a:ext>
                    </a:extLst>
                  </p:cNvPr>
                  <p:cNvSpPr>
                    <a:spLocks noRot="1" noChangeAspect="1" noMove="1" noResize="1" noEditPoints="1" noAdjustHandles="1" noChangeArrowheads="1" noChangeShapeType="1" noTextEdit="1"/>
                  </p:cNvSpPr>
                  <p:nvPr/>
                </p:nvSpPr>
                <p:spPr>
                  <a:xfrm>
                    <a:off x="576779" y="1065546"/>
                    <a:ext cx="7203241" cy="1278371"/>
                  </a:xfrm>
                  <a:prstGeom prst="roundRect">
                    <a:avLst/>
                  </a:prstGeom>
                  <a:blipFill>
                    <a:blip r:embed="rId8"/>
                    <a:stretch>
                      <a:fillRect/>
                    </a:stretch>
                  </a:blipFill>
                </p:spPr>
                <p:txBody>
                  <a:bodyPr/>
                  <a:lstStyle/>
                  <a:p>
                    <a:r>
                      <a:rPr lang="en-US">
                        <a:noFill/>
                      </a:rPr>
                      <a:t> </a:t>
                    </a:r>
                  </a:p>
                </p:txBody>
              </p:sp>
            </mc:Fallback>
          </mc:AlternateContent>
        </p:grpSp>
      </p:grpSp>
      <p:cxnSp>
        <p:nvCxnSpPr>
          <p:cNvPr id="36" name="Straight Connector 35">
            <a:extLst>
              <a:ext uri="{FF2B5EF4-FFF2-40B4-BE49-F238E27FC236}">
                <a16:creationId xmlns:a16="http://schemas.microsoft.com/office/drawing/2014/main" id="{9964D498-B00A-4229-97BF-8FF1327D2EE6}"/>
              </a:ext>
            </a:extLst>
          </p:cNvPr>
          <p:cNvCxnSpPr>
            <a:stCxn id="11" idx="1"/>
          </p:cNvCxnSpPr>
          <p:nvPr/>
        </p:nvCxnSpPr>
        <p:spPr>
          <a:xfrm flipH="1" flipV="1">
            <a:off x="373380" y="1463837"/>
            <a:ext cx="54541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AC506F-1C8C-46D3-871B-64B69A096CD6}"/>
              </a:ext>
            </a:extLst>
          </p:cNvPr>
          <p:cNvCxnSpPr/>
          <p:nvPr/>
        </p:nvCxnSpPr>
        <p:spPr>
          <a:xfrm>
            <a:off x="373380" y="1463837"/>
            <a:ext cx="0" cy="12274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5573809-0096-4450-8161-0F8B3F8B5B3B}"/>
              </a:ext>
            </a:extLst>
          </p:cNvPr>
          <p:cNvCxnSpPr>
            <a:endCxn id="15" idx="1"/>
          </p:cNvCxnSpPr>
          <p:nvPr/>
        </p:nvCxnSpPr>
        <p:spPr>
          <a:xfrm>
            <a:off x="373380" y="2691284"/>
            <a:ext cx="5454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3DDF0A9-EAFE-4B3A-B6CB-E4567721DEBB}"/>
              </a:ext>
            </a:extLst>
          </p:cNvPr>
          <p:cNvCxnSpPr/>
          <p:nvPr/>
        </p:nvCxnSpPr>
        <p:spPr>
          <a:xfrm>
            <a:off x="3048000" y="1699260"/>
            <a:ext cx="5532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3A165E1-4275-4350-9C84-F51ADFCBDB91}"/>
              </a:ext>
            </a:extLst>
          </p:cNvPr>
          <p:cNvCxnSpPr/>
          <p:nvPr/>
        </p:nvCxnSpPr>
        <p:spPr>
          <a:xfrm>
            <a:off x="8580120" y="1699260"/>
            <a:ext cx="0" cy="24503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00F7CB9-1883-4152-83DF-9AB16D18D2FB}"/>
              </a:ext>
            </a:extLst>
          </p:cNvPr>
          <p:cNvCxnSpPr>
            <a:endCxn id="18" idx="3"/>
          </p:cNvCxnSpPr>
          <p:nvPr/>
        </p:nvCxnSpPr>
        <p:spPr>
          <a:xfrm flipH="1">
            <a:off x="8122029" y="4149618"/>
            <a:ext cx="458091"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245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25</a:t>
            </a:fld>
            <a:endParaRPr lang="en-GB" dirty="0">
              <a:solidFill>
                <a:srgbClr val="3C3C00"/>
              </a:solidFill>
            </a:endParaRPr>
          </a:p>
        </p:txBody>
      </p:sp>
      <p:sp>
        <p:nvSpPr>
          <p:cNvPr id="4" name="Inhaltsplatzhalter 3"/>
          <p:cNvSpPr>
            <a:spLocks noGrp="1"/>
          </p:cNvSpPr>
          <p:nvPr>
            <p:ph sz="quarter" idx="12"/>
          </p:nvPr>
        </p:nvSpPr>
        <p:spPr>
          <a:xfrm>
            <a:off x="250758" y="958535"/>
            <a:ext cx="8544298" cy="1942320"/>
          </a:xfrm>
        </p:spPr>
        <p:txBody>
          <a:bodyPr/>
          <a:lstStyle/>
          <a:p>
            <a:pPr algn="just">
              <a:spcBef>
                <a:spcPts val="1200"/>
              </a:spcBef>
            </a:pPr>
            <a:r>
              <a:rPr lang="en-GB" sz="1800" b="1" dirty="0"/>
              <a:t>Services: </a:t>
            </a:r>
            <a:r>
              <a:rPr lang="en-GB" sz="1800" dirty="0"/>
              <a:t>The publish/subscribe model is a very flexible communication paradigm but it is not appropriate for request/reply interactions (which are often required in a distributed system). Request/reply is done via services.</a:t>
            </a:r>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computation graph level – Services</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6" name="Picture 5">
            <a:extLst>
              <a:ext uri="{FF2B5EF4-FFF2-40B4-BE49-F238E27FC236}">
                <a16:creationId xmlns:a16="http://schemas.microsoft.com/office/drawing/2014/main" id="{76B82FBB-358B-4DCD-860D-91949EAA838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10206" y="1819162"/>
            <a:ext cx="5620408" cy="3240000"/>
          </a:xfrm>
          <a:prstGeom prst="rect">
            <a:avLst/>
          </a:prstGeom>
        </p:spPr>
      </p:pic>
    </p:spTree>
    <p:extLst>
      <p:ext uri="{BB962C8B-B14F-4D97-AF65-F5344CB8AC3E}">
        <p14:creationId xmlns:p14="http://schemas.microsoft.com/office/powerpoint/2010/main" val="1797681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26</a:t>
            </a:fld>
            <a:endParaRPr lang="en-GB" dirty="0">
              <a:solidFill>
                <a:srgbClr val="3C3C00"/>
              </a:solidFill>
            </a:endParaRPr>
          </a:p>
        </p:txBody>
      </p:sp>
      <p:sp>
        <p:nvSpPr>
          <p:cNvPr id="5" name="Titel 4"/>
          <p:cNvSpPr>
            <a:spLocks noGrp="1"/>
          </p:cNvSpPr>
          <p:nvPr>
            <p:ph type="title"/>
          </p:nvPr>
        </p:nvSpPr>
        <p:spPr/>
        <p:txBody>
          <a:bodyPr/>
          <a:lstStyle/>
          <a:p>
            <a:r>
              <a:rPr lang="en-GB" dirty="0"/>
              <a:t>ROS computation graph level – Concepts</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4359D2D4-BE77-404F-A258-A3B2C6BE5165}"/>
              </a:ext>
            </a:extLst>
          </p:cNvPr>
          <p:cNvSpPr>
            <a:spLocks noGrp="1"/>
          </p:cNvSpPr>
          <p:nvPr>
            <p:ph sz="quarter" idx="12"/>
          </p:nvPr>
        </p:nvSpPr>
        <p:spPr>
          <a:xfrm>
            <a:off x="250758" y="958535"/>
            <a:ext cx="8544298" cy="1942320"/>
          </a:xfrm>
        </p:spPr>
        <p:txBody>
          <a:bodyPr/>
          <a:lstStyle/>
          <a:p>
            <a:pPr algn="just">
              <a:spcBef>
                <a:spcPts val="1200"/>
              </a:spcBef>
            </a:pPr>
            <a:r>
              <a:rPr lang="en-GB" sz="1800" b="1" dirty="0"/>
              <a:t>Bags: </a:t>
            </a:r>
            <a:r>
              <a:rPr lang="en-GB" sz="1800" dirty="0"/>
              <a:t>A format for saving and playing back ROS message data. Bags are an important mechanism for storing data, such as sensor data, that can be difficult to collect but is necessary for developing and testing algorithms.</a:t>
            </a:r>
          </a:p>
          <a:p>
            <a:pPr algn="just">
              <a:spcBef>
                <a:spcPts val="1200"/>
              </a:spcBef>
            </a:pPr>
            <a:r>
              <a:rPr lang="en-GB" sz="1800" b="1" dirty="0"/>
              <a:t>Parameter server: </a:t>
            </a:r>
            <a:r>
              <a:rPr lang="en-GB" sz="1800" dirty="0"/>
              <a:t>Allows data to be stored by key in a central location. It is currently part of the Master. It is used for static data such as configuration parameters. Parameters can be defined in </a:t>
            </a:r>
            <a:r>
              <a:rPr lang="en-GB" sz="1800" b="1" i="1" dirty="0"/>
              <a:t>.yaml </a:t>
            </a:r>
            <a:r>
              <a:rPr lang="en-GB" sz="1800" dirty="0"/>
              <a:t>files. </a:t>
            </a:r>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grpSp>
        <p:nvGrpSpPr>
          <p:cNvPr id="9" name="Group 8">
            <a:extLst>
              <a:ext uri="{FF2B5EF4-FFF2-40B4-BE49-F238E27FC236}">
                <a16:creationId xmlns:a16="http://schemas.microsoft.com/office/drawing/2014/main" id="{0CA01C92-9E22-4E7C-BC75-CE97340454D8}"/>
              </a:ext>
            </a:extLst>
          </p:cNvPr>
          <p:cNvGrpSpPr/>
          <p:nvPr/>
        </p:nvGrpSpPr>
        <p:grpSpPr>
          <a:xfrm>
            <a:off x="1303499" y="2657133"/>
            <a:ext cx="6433822" cy="2006916"/>
            <a:chOff x="1303499" y="3052246"/>
            <a:chExt cx="6433822" cy="2006916"/>
          </a:xfrm>
        </p:grpSpPr>
        <mc:AlternateContent xmlns:mc="http://schemas.openxmlformats.org/markup-compatibility/2006" xmlns:a14="http://schemas.microsoft.com/office/drawing/2010/main">
          <mc:Choice Requires="a14">
            <p:sp>
              <p:nvSpPr>
                <p:cNvPr id="8" name="Inhaltsplatzhalter 3">
                  <a:extLst>
                    <a:ext uri="{FF2B5EF4-FFF2-40B4-BE49-F238E27FC236}">
                      <a16:creationId xmlns:a16="http://schemas.microsoft.com/office/drawing/2014/main" id="{FC9E1C68-FE7C-46B3-9E3D-FDF5492582A1}"/>
                    </a:ext>
                  </a:extLst>
                </p:cNvPr>
                <p:cNvSpPr txBox="1">
                  <a:spLocks/>
                </p:cNvSpPr>
                <p:nvPr/>
              </p:nvSpPr>
              <p:spPr>
                <a:xfrm>
                  <a:off x="1303499" y="3052246"/>
                  <a:ext cx="6433822" cy="29293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n-GB" b="1" i="1" dirty="0" smtClean="0">
                            <a:solidFill>
                              <a:srgbClr val="242F78"/>
                            </a:solidFill>
                            <a:latin typeface="Cambria Math" panose="02040503050406030204" pitchFamily="18" charset="0"/>
                          </a:rPr>
                          <m:t>𝑪𝒐𝒏𝒇𝒊𝒈</m:t>
                        </m:r>
                        <m:r>
                          <a:rPr lang="en-GB" b="1" i="1" dirty="0" smtClean="0">
                            <a:solidFill>
                              <a:srgbClr val="242F78"/>
                            </a:solidFill>
                            <a:latin typeface="Cambria Math" panose="02040503050406030204" pitchFamily="18" charset="0"/>
                          </a:rPr>
                          <m:t>.</m:t>
                        </m:r>
                        <m:r>
                          <a:rPr lang="en-GB" b="1" i="1" dirty="0" smtClean="0">
                            <a:solidFill>
                              <a:srgbClr val="242F78"/>
                            </a:solidFill>
                            <a:latin typeface="Cambria Math" panose="02040503050406030204" pitchFamily="18" charset="0"/>
                          </a:rPr>
                          <m:t>𝒚𝒂𝒎𝒍</m:t>
                        </m:r>
                      </m:oMath>
                    </m:oMathPara>
                  </a14:m>
                  <a:endParaRPr lang="en-GB" b="1" dirty="0">
                    <a:solidFill>
                      <a:srgbClr val="242F78"/>
                    </a:solidFill>
                  </a:endParaRPr>
                </a:p>
              </p:txBody>
            </p:sp>
          </mc:Choice>
          <mc:Fallback xmlns="">
            <p:sp>
              <p:nvSpPr>
                <p:cNvPr id="8" name="Inhaltsplatzhalter 3">
                  <a:extLst>
                    <a:ext uri="{FF2B5EF4-FFF2-40B4-BE49-F238E27FC236}">
                      <a16:creationId xmlns:a16="http://schemas.microsoft.com/office/drawing/2014/main" id="{FC9E1C68-FE7C-46B3-9E3D-FDF5492582A1}"/>
                    </a:ext>
                  </a:extLst>
                </p:cNvPr>
                <p:cNvSpPr txBox="1">
                  <a:spLocks noRot="1" noChangeAspect="1" noMove="1" noResize="1" noEditPoints="1" noAdjustHandles="1" noChangeArrowheads="1" noChangeShapeType="1" noTextEdit="1"/>
                </p:cNvSpPr>
                <p:nvPr/>
              </p:nvSpPr>
              <p:spPr>
                <a:xfrm>
                  <a:off x="1303499" y="3052246"/>
                  <a:ext cx="6433822" cy="292934"/>
                </a:xfrm>
                <a:prstGeom prst="rect">
                  <a:avLst/>
                </a:prstGeom>
                <a:blipFill>
                  <a:blip r:embed="rId3"/>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3EF96AB-6F6B-47BE-9DDD-5ADF08A17B1D}"/>
                    </a:ext>
                  </a:extLst>
                </p:cNvPr>
                <p:cNvSpPr/>
                <p:nvPr/>
              </p:nvSpPr>
              <p:spPr>
                <a:xfrm>
                  <a:off x="3145000" y="3345180"/>
                  <a:ext cx="2750820" cy="1713982"/>
                </a:xfrm>
                <a:prstGeom prst="roundRect">
                  <a:avLst/>
                </a:prstGeom>
                <a:solidFill>
                  <a:srgbClr val="BED1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𝑐𝑎𝑚𝑒𝑟𝑎</m:t>
                      </m:r>
                      <m:r>
                        <a:rPr lang="es-ES" i="1" dirty="0" smtClean="0">
                          <a:solidFill>
                            <a:schemeClr val="tx1"/>
                          </a:solidFill>
                          <a:latin typeface="Cambria Math" panose="02040503050406030204" pitchFamily="18" charset="0"/>
                        </a:rPr>
                        <m:t>:</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𝑙𝑒𝑓𝑡</m:t>
                      </m:r>
                      <m:r>
                        <a:rPr lang="es-ES" i="1" dirty="0" smtClean="0">
                          <a:solidFill>
                            <a:schemeClr val="tx1"/>
                          </a:solidFill>
                          <a:latin typeface="Cambria Math" panose="02040503050406030204" pitchFamily="18" charset="0"/>
                        </a:rPr>
                        <m:t>:</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𝑛𝑎𝑚𝑒</m:t>
                      </m:r>
                      <m:r>
                        <a:rPr lang="es-ES" i="1" dirty="0" smtClean="0">
                          <a:solidFill>
                            <a:schemeClr val="tx1"/>
                          </a:solidFill>
                          <a:latin typeface="Cambria Math" panose="02040503050406030204" pitchFamily="18" charset="0"/>
                        </a:rPr>
                        <m:t>: </m:t>
                      </m:r>
                      <m:r>
                        <a:rPr lang="es-ES" i="1" dirty="0" err="1" smtClean="0">
                          <a:solidFill>
                            <a:schemeClr val="tx1"/>
                          </a:solidFill>
                          <a:latin typeface="Cambria Math" panose="02040503050406030204" pitchFamily="18" charset="0"/>
                        </a:rPr>
                        <m:t>𝑙𝑒𝑓𝑡</m:t>
                      </m:r>
                      <m:r>
                        <a:rPr lang="es-ES" i="1" dirty="0" err="1" smtClean="0">
                          <a:solidFill>
                            <a:schemeClr val="tx1"/>
                          </a:solidFill>
                          <a:latin typeface="Cambria Math" panose="02040503050406030204" pitchFamily="18" charset="0"/>
                        </a:rPr>
                        <m:t>_</m:t>
                      </m:r>
                      <m:r>
                        <a:rPr lang="es-ES" i="1" dirty="0" err="1" smtClean="0">
                          <a:solidFill>
                            <a:schemeClr val="tx1"/>
                          </a:solidFill>
                          <a:latin typeface="Cambria Math" panose="02040503050406030204" pitchFamily="18" charset="0"/>
                        </a:rPr>
                        <m:t>𝑐𝑎𝑚𝑒𝑟𝑎</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𝑒𝑥𝑝𝑜𝑠𝑢𝑟𝑒</m:t>
                      </m:r>
                      <m:r>
                        <a:rPr lang="es-ES" i="1" dirty="0" smtClean="0">
                          <a:solidFill>
                            <a:schemeClr val="tx1"/>
                          </a:solidFill>
                          <a:latin typeface="Cambria Math" panose="02040503050406030204" pitchFamily="18" charset="0"/>
                        </a:rPr>
                        <m:t>: 1</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𝑟𝑖𝑔h𝑡</m:t>
                      </m:r>
                      <m:r>
                        <a:rPr lang="es-ES" i="1" dirty="0" smtClean="0">
                          <a:solidFill>
                            <a:schemeClr val="tx1"/>
                          </a:solidFill>
                          <a:latin typeface="Cambria Math" panose="02040503050406030204" pitchFamily="18" charset="0"/>
                        </a:rPr>
                        <m:t>:</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𝑛𝑎𝑚𝑒</m:t>
                      </m:r>
                      <m:r>
                        <a:rPr lang="es-ES" i="1" dirty="0" smtClean="0">
                          <a:solidFill>
                            <a:schemeClr val="tx1"/>
                          </a:solidFill>
                          <a:latin typeface="Cambria Math" panose="02040503050406030204" pitchFamily="18" charset="0"/>
                        </a:rPr>
                        <m:t>: </m:t>
                      </m:r>
                      <m:r>
                        <a:rPr lang="es-ES" i="1" dirty="0" err="1" smtClean="0">
                          <a:solidFill>
                            <a:schemeClr val="tx1"/>
                          </a:solidFill>
                          <a:latin typeface="Cambria Math" panose="02040503050406030204" pitchFamily="18" charset="0"/>
                        </a:rPr>
                        <m:t>𝑟𝑖𝑔h𝑡</m:t>
                      </m:r>
                      <m:r>
                        <a:rPr lang="es-ES" i="1" dirty="0" err="1" smtClean="0">
                          <a:solidFill>
                            <a:schemeClr val="tx1"/>
                          </a:solidFill>
                          <a:latin typeface="Cambria Math" panose="02040503050406030204" pitchFamily="18" charset="0"/>
                        </a:rPr>
                        <m:t>_</m:t>
                      </m:r>
                      <m:r>
                        <a:rPr lang="es-ES" i="1" dirty="0" err="1" smtClean="0">
                          <a:solidFill>
                            <a:schemeClr val="tx1"/>
                          </a:solidFill>
                          <a:latin typeface="Cambria Math" panose="02040503050406030204" pitchFamily="18" charset="0"/>
                        </a:rPr>
                        <m:t>𝑐𝑎𝑚𝑒𝑟𝑎</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𝑒𝑥𝑝𝑜𝑠𝑢𝑟𝑒</m:t>
                      </m:r>
                      <m:r>
                        <a:rPr lang="es-ES" i="1" dirty="0" smtClean="0">
                          <a:solidFill>
                            <a:schemeClr val="tx1"/>
                          </a:solidFill>
                          <a:latin typeface="Cambria Math" panose="02040503050406030204" pitchFamily="18" charset="0"/>
                        </a:rPr>
                        <m:t>: 1.1</m:t>
                      </m:r>
                    </m:oMath>
                  </a14:m>
                  <a:endParaRPr lang="en-US" dirty="0">
                    <a:solidFill>
                      <a:schemeClr val="tx1"/>
                    </a:solidFill>
                  </a:endParaRPr>
                </a:p>
              </p:txBody>
            </p:sp>
          </mc:Choice>
          <mc:Fallback xmlns="">
            <p:sp>
              <p:nvSpPr>
                <p:cNvPr id="4" name="Rectangle: Rounded Corners 3">
                  <a:extLst>
                    <a:ext uri="{FF2B5EF4-FFF2-40B4-BE49-F238E27FC236}">
                      <a16:creationId xmlns:a16="http://schemas.microsoft.com/office/drawing/2014/main" id="{A3EF96AB-6F6B-47BE-9DDD-5ADF08A17B1D}"/>
                    </a:ext>
                  </a:extLst>
                </p:cNvPr>
                <p:cNvSpPr>
                  <a:spLocks noRot="1" noChangeAspect="1" noMove="1" noResize="1" noEditPoints="1" noAdjustHandles="1" noChangeArrowheads="1" noChangeShapeType="1" noTextEdit="1"/>
                </p:cNvSpPr>
                <p:nvPr/>
              </p:nvSpPr>
              <p:spPr>
                <a:xfrm>
                  <a:off x="3145000" y="3345180"/>
                  <a:ext cx="2750820" cy="1713982"/>
                </a:xfrm>
                <a:prstGeom prst="round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51542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27</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a:t>
            </a:r>
          </a:p>
        </p:txBody>
      </p:sp>
      <p:sp>
        <p:nvSpPr>
          <p:cNvPr id="13" name="Rectangle 12">
            <a:extLst>
              <a:ext uri="{FF2B5EF4-FFF2-40B4-BE49-F238E27FC236}">
                <a16:creationId xmlns:a16="http://schemas.microsoft.com/office/drawing/2014/main" id="{A521DAFD-62F2-4F4A-88D0-5B5156F72AAF}"/>
              </a:ext>
            </a:extLst>
          </p:cNvPr>
          <p:cNvSpPr/>
          <p:nvPr/>
        </p:nvSpPr>
        <p:spPr>
          <a:xfrm>
            <a:off x="108903" y="872877"/>
            <a:ext cx="9144000" cy="4186285"/>
          </a:xfrm>
          <a:prstGeom prst="rect">
            <a:avLst/>
          </a:prstGeom>
          <a:noFill/>
          <a:effectLst/>
        </p:spPr>
      </p:sp>
      <p:sp>
        <p:nvSpPr>
          <p:cNvPr id="48" name="Freeform: Shape 47">
            <a:extLst>
              <a:ext uri="{FF2B5EF4-FFF2-40B4-BE49-F238E27FC236}">
                <a16:creationId xmlns:a16="http://schemas.microsoft.com/office/drawing/2014/main" id="{B5C6B601-8305-495E-917E-7EA3081D863F}"/>
              </a:ext>
            </a:extLst>
          </p:cNvPr>
          <p:cNvSpPr/>
          <p:nvPr/>
        </p:nvSpPr>
        <p:spPr>
          <a:xfrm rot="10800000">
            <a:off x="2657794" y="4551068"/>
            <a:ext cx="876226" cy="170602"/>
          </a:xfrm>
          <a:custGeom>
            <a:avLst/>
            <a:gdLst>
              <a:gd name="connsiteX0" fmla="*/ 0 w 876225"/>
              <a:gd name="connsiteY0" fmla="*/ 0 h 170601"/>
              <a:gd name="connsiteX1" fmla="*/ 876225 w 876225"/>
              <a:gd name="connsiteY1" fmla="*/ 0 h 170601"/>
              <a:gd name="connsiteX2" fmla="*/ 876225 w 876225"/>
              <a:gd name="connsiteY2" fmla="*/ 170601 h 170601"/>
              <a:gd name="connsiteX3" fmla="*/ 0 w 876225"/>
              <a:gd name="connsiteY3" fmla="*/ 170601 h 170601"/>
              <a:gd name="connsiteX4" fmla="*/ 0 w 876225"/>
              <a:gd name="connsiteY4" fmla="*/ 0 h 170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25" h="170601">
                <a:moveTo>
                  <a:pt x="876225" y="1"/>
                </a:moveTo>
                <a:lnTo>
                  <a:pt x="0" y="1"/>
                </a:lnTo>
                <a:lnTo>
                  <a:pt x="0" y="170600"/>
                </a:lnTo>
                <a:lnTo>
                  <a:pt x="876225" y="170600"/>
                </a:lnTo>
                <a:lnTo>
                  <a:pt x="876225" y="1"/>
                </a:lnTo>
                <a:close/>
              </a:path>
            </a:pathLst>
          </a:custGeom>
          <a:solidFill>
            <a:srgbClr val="FFFFFF"/>
          </a:solidFill>
          <a:ln>
            <a:solidFill>
              <a:srgbClr val="FFFFFF"/>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6986" tIns="6984" rIns="6984" bIns="6986" numCol="1" spcCol="1270" anchor="ctr" anchorCtr="0">
            <a:noAutofit/>
          </a:bodyPr>
          <a:lstStyle/>
          <a:p>
            <a:pPr marL="0" lvl="0" indent="0" algn="ctr" defTabSz="488950">
              <a:lnSpc>
                <a:spcPct val="90000"/>
              </a:lnSpc>
              <a:spcBef>
                <a:spcPct val="0"/>
              </a:spcBef>
              <a:spcAft>
                <a:spcPct val="35000"/>
              </a:spcAft>
              <a:buNone/>
            </a:pPr>
            <a:endParaRPr lang="en-GB" sz="1100" kern="1200" dirty="0"/>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71" name="Inhaltsplatzhalter 3">
            <a:extLst>
              <a:ext uri="{FF2B5EF4-FFF2-40B4-BE49-F238E27FC236}">
                <a16:creationId xmlns:a16="http://schemas.microsoft.com/office/drawing/2014/main" id="{B929B646-10E4-48D1-B3EA-102BEC3CD9D2}"/>
              </a:ext>
            </a:extLst>
          </p:cNvPr>
          <p:cNvSpPr>
            <a:spLocks noGrp="1"/>
          </p:cNvSpPr>
          <p:nvPr>
            <p:ph sz="quarter" idx="12"/>
          </p:nvPr>
        </p:nvSpPr>
        <p:spPr>
          <a:xfrm>
            <a:off x="6298973" y="472225"/>
            <a:ext cx="2412633" cy="602190"/>
          </a:xfrm>
        </p:spPr>
        <p:txBody>
          <a:bodyPr/>
          <a:lstStyle/>
          <a:p>
            <a:pPr marL="0" indent="0" algn="ctr">
              <a:spcBef>
                <a:spcPts val="1200"/>
              </a:spcBef>
              <a:buNone/>
            </a:pPr>
            <a:r>
              <a:rPr lang="en-GB" b="1" dirty="0"/>
              <a:t>A collection of packages which share a common VCS system</a:t>
            </a:r>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72" name="Inhaltsplatzhalter 3">
            <a:extLst>
              <a:ext uri="{FF2B5EF4-FFF2-40B4-BE49-F238E27FC236}">
                <a16:creationId xmlns:a16="http://schemas.microsoft.com/office/drawing/2014/main" id="{11146BE0-2FB4-4C67-8D4F-6F1BB0C8DAE4}"/>
              </a:ext>
            </a:extLst>
          </p:cNvPr>
          <p:cNvSpPr txBox="1">
            <a:spLocks/>
          </p:cNvSpPr>
          <p:nvPr/>
        </p:nvSpPr>
        <p:spPr>
          <a:xfrm>
            <a:off x="6220654" y="1441746"/>
            <a:ext cx="2549219" cy="602190"/>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Special packages which only serve to represent a group of packages</a:t>
            </a:r>
          </a:p>
          <a:p>
            <a:pPr marL="0" indent="0">
              <a:buFont typeface="Wingdings" charset="2"/>
              <a:buNone/>
            </a:pPr>
            <a:endParaRPr lang="en-GB" dirty="0"/>
          </a:p>
          <a:p>
            <a:endParaRPr lang="en-GB" dirty="0"/>
          </a:p>
        </p:txBody>
      </p:sp>
      <p:sp>
        <p:nvSpPr>
          <p:cNvPr id="73" name="Inhaltsplatzhalter 3">
            <a:extLst>
              <a:ext uri="{FF2B5EF4-FFF2-40B4-BE49-F238E27FC236}">
                <a16:creationId xmlns:a16="http://schemas.microsoft.com/office/drawing/2014/main" id="{BFFCF74E-E3F5-48BB-B336-67FE2FDD321E}"/>
              </a:ext>
            </a:extLst>
          </p:cNvPr>
          <p:cNvSpPr txBox="1">
            <a:spLocks/>
          </p:cNvSpPr>
          <p:nvPr/>
        </p:nvSpPr>
        <p:spPr>
          <a:xfrm>
            <a:off x="236878" y="887393"/>
            <a:ext cx="2666577" cy="1864270"/>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Main unit for organizing code in ROS. It contains runtime processes, ROS-dependent libraries, configuration files, etc. The most granular thing you can build and release is a package </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75" name="Inhaltsplatzhalter 3">
            <a:extLst>
              <a:ext uri="{FF2B5EF4-FFF2-40B4-BE49-F238E27FC236}">
                <a16:creationId xmlns:a16="http://schemas.microsoft.com/office/drawing/2014/main" id="{63817EF7-8617-42AB-98C1-75215F69C6AA}"/>
              </a:ext>
            </a:extLst>
          </p:cNvPr>
          <p:cNvSpPr txBox="1">
            <a:spLocks/>
          </p:cNvSpPr>
          <p:nvPr/>
        </p:nvSpPr>
        <p:spPr>
          <a:xfrm>
            <a:off x="3298667" y="4310784"/>
            <a:ext cx="2593516" cy="651169"/>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Message description. Define the data structures for ROS messages</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76" name="Inhaltsplatzhalter 3">
            <a:extLst>
              <a:ext uri="{FF2B5EF4-FFF2-40B4-BE49-F238E27FC236}">
                <a16:creationId xmlns:a16="http://schemas.microsoft.com/office/drawing/2014/main" id="{9ED03F9D-079F-464F-B977-82F316B11955}"/>
              </a:ext>
            </a:extLst>
          </p:cNvPr>
          <p:cNvSpPr txBox="1">
            <a:spLocks/>
          </p:cNvSpPr>
          <p:nvPr/>
        </p:nvSpPr>
        <p:spPr>
          <a:xfrm>
            <a:off x="6250963" y="2293712"/>
            <a:ext cx="2478573" cy="602190"/>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Service description. Define the request and response data structures for ROS services</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79" name="Callout: Bent Line 78">
            <a:extLst>
              <a:ext uri="{FF2B5EF4-FFF2-40B4-BE49-F238E27FC236}">
                <a16:creationId xmlns:a16="http://schemas.microsoft.com/office/drawing/2014/main" id="{B05DFA26-8B7A-45D3-A147-955AB19F93EE}"/>
              </a:ext>
            </a:extLst>
          </p:cNvPr>
          <p:cNvSpPr/>
          <p:nvPr/>
        </p:nvSpPr>
        <p:spPr>
          <a:xfrm>
            <a:off x="6235694" y="483478"/>
            <a:ext cx="2539192" cy="527031"/>
          </a:xfrm>
          <a:prstGeom prst="borderCallout2">
            <a:avLst>
              <a:gd name="adj1" fmla="val 52424"/>
              <a:gd name="adj2" fmla="val -423"/>
              <a:gd name="adj3" fmla="val 189255"/>
              <a:gd name="adj4" fmla="val -20693"/>
              <a:gd name="adj5" fmla="val 191079"/>
              <a:gd name="adj6" fmla="val -3249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allout: Bent Line 79">
            <a:extLst>
              <a:ext uri="{FF2B5EF4-FFF2-40B4-BE49-F238E27FC236}">
                <a16:creationId xmlns:a16="http://schemas.microsoft.com/office/drawing/2014/main" id="{CDBA1C9D-FB80-49CC-B1A5-7C1CDA52A164}"/>
              </a:ext>
            </a:extLst>
          </p:cNvPr>
          <p:cNvSpPr/>
          <p:nvPr/>
        </p:nvSpPr>
        <p:spPr>
          <a:xfrm>
            <a:off x="6235693" y="1420548"/>
            <a:ext cx="2539192" cy="527031"/>
          </a:xfrm>
          <a:prstGeom prst="borderCallout2">
            <a:avLst>
              <a:gd name="adj1" fmla="val 49532"/>
              <a:gd name="adj2" fmla="val -123"/>
              <a:gd name="adj3" fmla="val 140096"/>
              <a:gd name="adj4" fmla="val -14391"/>
              <a:gd name="adj5" fmla="val 140474"/>
              <a:gd name="adj6" fmla="val -2829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1" name="Callout: Bent Line 80">
            <a:extLst>
              <a:ext uri="{FF2B5EF4-FFF2-40B4-BE49-F238E27FC236}">
                <a16:creationId xmlns:a16="http://schemas.microsoft.com/office/drawing/2014/main" id="{908DCD00-DBFA-494F-BADD-F260A71FCDDA}"/>
              </a:ext>
            </a:extLst>
          </p:cNvPr>
          <p:cNvSpPr/>
          <p:nvPr/>
        </p:nvSpPr>
        <p:spPr>
          <a:xfrm>
            <a:off x="227391" y="855503"/>
            <a:ext cx="2635795" cy="1501509"/>
          </a:xfrm>
          <a:prstGeom prst="borderCallout2">
            <a:avLst>
              <a:gd name="adj1" fmla="val 50394"/>
              <a:gd name="adj2" fmla="val 99894"/>
              <a:gd name="adj3" fmla="val 131764"/>
              <a:gd name="adj4" fmla="val 135708"/>
              <a:gd name="adj5" fmla="val 131634"/>
              <a:gd name="adj6" fmla="val 14977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625A7418-8254-4829-89FF-9A3CABC4A83B}"/>
              </a:ext>
            </a:extLst>
          </p:cNvPr>
          <p:cNvGrpSpPr/>
          <p:nvPr/>
        </p:nvGrpSpPr>
        <p:grpSpPr>
          <a:xfrm>
            <a:off x="227391" y="2480757"/>
            <a:ext cx="2626308" cy="808102"/>
            <a:chOff x="227391" y="2780471"/>
            <a:chExt cx="2626308" cy="808102"/>
          </a:xfrm>
        </p:grpSpPr>
        <p:sp>
          <p:nvSpPr>
            <p:cNvPr id="74" name="Inhaltsplatzhalter 3">
              <a:extLst>
                <a:ext uri="{FF2B5EF4-FFF2-40B4-BE49-F238E27FC236}">
                  <a16:creationId xmlns:a16="http://schemas.microsoft.com/office/drawing/2014/main" id="{5C50BB6B-8FE2-412A-91CE-4EAD3BEBA62C}"/>
                </a:ext>
              </a:extLst>
            </p:cNvPr>
            <p:cNvSpPr txBox="1">
              <a:spLocks/>
            </p:cNvSpPr>
            <p:nvPr/>
          </p:nvSpPr>
          <p:spPr>
            <a:xfrm>
              <a:off x="227391" y="2853090"/>
              <a:ext cx="2612120" cy="602190"/>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Package metadata, including its name, version, description, license, dependencies, etc.</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82" name="Callout: Bent Line 81">
              <a:extLst>
                <a:ext uri="{FF2B5EF4-FFF2-40B4-BE49-F238E27FC236}">
                  <a16:creationId xmlns:a16="http://schemas.microsoft.com/office/drawing/2014/main" id="{4A3ADD9F-CE94-48DE-84E0-EAEE47FD06E7}"/>
                </a:ext>
              </a:extLst>
            </p:cNvPr>
            <p:cNvSpPr/>
            <p:nvPr/>
          </p:nvSpPr>
          <p:spPr>
            <a:xfrm>
              <a:off x="227391" y="2780471"/>
              <a:ext cx="2626308" cy="808102"/>
            </a:xfrm>
            <a:prstGeom prst="borderCallout2">
              <a:avLst>
                <a:gd name="adj1" fmla="val 98628"/>
                <a:gd name="adj2" fmla="val 48901"/>
                <a:gd name="adj3" fmla="val 155936"/>
                <a:gd name="adj4" fmla="val 70121"/>
                <a:gd name="adj5" fmla="val 156314"/>
                <a:gd name="adj6" fmla="val 84004"/>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83" name="Callout: Bent Line 82">
            <a:extLst>
              <a:ext uri="{FF2B5EF4-FFF2-40B4-BE49-F238E27FC236}">
                <a16:creationId xmlns:a16="http://schemas.microsoft.com/office/drawing/2014/main" id="{9FB0DF86-7EA0-4425-9306-4081F7B2ED6B}"/>
              </a:ext>
            </a:extLst>
          </p:cNvPr>
          <p:cNvSpPr/>
          <p:nvPr/>
        </p:nvSpPr>
        <p:spPr>
          <a:xfrm>
            <a:off x="6220654" y="2288022"/>
            <a:ext cx="2539192" cy="757847"/>
          </a:xfrm>
          <a:prstGeom prst="borderCallout2">
            <a:avLst>
              <a:gd name="adj1" fmla="val 98676"/>
              <a:gd name="adj2" fmla="val 51794"/>
              <a:gd name="adj3" fmla="val 185563"/>
              <a:gd name="adj4" fmla="val 31224"/>
              <a:gd name="adj5" fmla="val 185941"/>
              <a:gd name="adj6" fmla="val 1882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04B111D4-7040-4ED4-A3B6-2E4410FD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309" y="643485"/>
            <a:ext cx="4335382" cy="3379787"/>
          </a:xfrm>
          <a:prstGeom prst="rect">
            <a:avLst/>
          </a:prstGeom>
        </p:spPr>
      </p:pic>
      <p:sp>
        <p:nvSpPr>
          <p:cNvPr id="87" name="Callout: Bent Line 86">
            <a:extLst>
              <a:ext uri="{FF2B5EF4-FFF2-40B4-BE49-F238E27FC236}">
                <a16:creationId xmlns:a16="http://schemas.microsoft.com/office/drawing/2014/main" id="{92DE12A4-8129-4347-B159-0B538F4E99D5}"/>
              </a:ext>
            </a:extLst>
          </p:cNvPr>
          <p:cNvSpPr/>
          <p:nvPr/>
        </p:nvSpPr>
        <p:spPr>
          <a:xfrm>
            <a:off x="3325829" y="4317220"/>
            <a:ext cx="2539192" cy="527031"/>
          </a:xfrm>
          <a:prstGeom prst="borderCallout2">
            <a:avLst>
              <a:gd name="adj1" fmla="val -1072"/>
              <a:gd name="adj2" fmla="val 50593"/>
              <a:gd name="adj3" fmla="val -31958"/>
              <a:gd name="adj4" fmla="val 57632"/>
              <a:gd name="adj5" fmla="val -61943"/>
              <a:gd name="adj6" fmla="val 5783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55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2" grpId="0"/>
      <p:bldP spid="73" grpId="0"/>
      <p:bldP spid="75" grpId="0"/>
      <p:bldP spid="76" grpId="0"/>
      <p:bldP spid="79" grpId="0" animBg="1"/>
      <p:bldP spid="80" grpId="0" animBg="1"/>
      <p:bldP spid="81" grpId="0" animBg="1"/>
      <p:bldP spid="83" grpId="0" animBg="1"/>
      <p:bldP spid="8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28</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 – The workspace environment</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33A4724C-DF1B-40A6-AE83-F8AEAE061CC4}"/>
              </a:ext>
            </a:extLst>
          </p:cNvPr>
          <p:cNvSpPr>
            <a:spLocks noGrp="1"/>
          </p:cNvSpPr>
          <p:nvPr>
            <p:ph sz="quarter" idx="12"/>
          </p:nvPr>
        </p:nvSpPr>
        <p:spPr>
          <a:xfrm>
            <a:off x="250758" y="958535"/>
            <a:ext cx="8544298" cy="501965"/>
          </a:xfrm>
        </p:spPr>
        <p:txBody>
          <a:bodyPr/>
          <a:lstStyle/>
          <a:p>
            <a:pPr marL="0" indent="0" algn="just">
              <a:spcBef>
                <a:spcPts val="1200"/>
              </a:spcBef>
              <a:buNone/>
            </a:pPr>
            <a:r>
              <a:rPr lang="en-GB" sz="1800" dirty="0"/>
              <a:t>ROS relies on the notion of combining spaces using the shell environment. This makes developing against different versions of ROS or against different sets of packages easier.</a:t>
            </a:r>
          </a:p>
          <a:p>
            <a:pPr algn="just">
              <a:spcBef>
                <a:spcPts val="1200"/>
              </a:spcBef>
            </a:pPr>
            <a:r>
              <a:rPr lang="en-GB" sz="1800" b="1" dirty="0"/>
              <a:t>Default workspace</a:t>
            </a:r>
          </a:p>
          <a:p>
            <a:pPr marL="0" indent="0" algn="just">
              <a:spcBef>
                <a:spcPts val="1200"/>
              </a:spcBef>
              <a:buNone/>
            </a:pPr>
            <a:r>
              <a:rPr lang="en-GB" sz="1800" dirty="0"/>
              <a:t>It is loaded with:</a:t>
            </a:r>
          </a:p>
          <a:p>
            <a:pPr marL="0" indent="0" algn="just">
              <a:spcBef>
                <a:spcPts val="1200"/>
              </a:spcBef>
              <a:buNone/>
            </a:pPr>
            <a:endParaRPr lang="en-GB" sz="1800" dirty="0"/>
          </a:p>
          <a:p>
            <a:pPr marL="0" indent="0" algn="just">
              <a:spcBef>
                <a:spcPts val="1200"/>
              </a:spcBef>
              <a:buNone/>
            </a:pPr>
            <a:r>
              <a:rPr lang="en-GB" sz="1800" dirty="0"/>
              <a:t>It is convenient to load it automatically every time a new shell is launched by adding this line to the bash file:</a:t>
            </a:r>
            <a:endParaRPr lang="en-GB" dirty="0"/>
          </a:p>
          <a:p>
            <a:pPr marL="0" indent="0">
              <a:buNone/>
            </a:pPr>
            <a:endParaRPr lang="en-GB" dirty="0"/>
          </a:p>
          <a:p>
            <a:endParaRPr lang="en-GB" dirty="0"/>
          </a:p>
        </p:txBody>
      </p:sp>
      <p:sp>
        <p:nvSpPr>
          <p:cNvPr id="4" name="Rectangle 3">
            <a:extLst>
              <a:ext uri="{FF2B5EF4-FFF2-40B4-BE49-F238E27FC236}">
                <a16:creationId xmlns:a16="http://schemas.microsoft.com/office/drawing/2014/main" id="{A33BC32F-4006-4A73-A23B-BCFEE1BAE1D4}"/>
              </a:ext>
            </a:extLst>
          </p:cNvPr>
          <p:cNvSpPr/>
          <p:nvPr/>
        </p:nvSpPr>
        <p:spPr>
          <a:xfrm>
            <a:off x="245763" y="2348268"/>
            <a:ext cx="8537063" cy="22983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source</a:t>
            </a:r>
            <a:r>
              <a:rPr lang="es-ES" b="0" i="1" dirty="0">
                <a:solidFill>
                  <a:schemeClr val="tx1"/>
                </a:solidFill>
                <a:latin typeface="+mj-lt"/>
              </a:rPr>
              <a:t> </a:t>
            </a:r>
            <a:r>
              <a:rPr lang="es-ES" b="0" i="1" dirty="0" err="1">
                <a:solidFill>
                  <a:schemeClr val="tx1"/>
                </a:solidFill>
                <a:latin typeface="+mj-lt"/>
              </a:rPr>
              <a:t>opt</a:t>
            </a:r>
            <a:r>
              <a:rPr lang="es-ES" b="0" i="1" dirty="0">
                <a:solidFill>
                  <a:schemeClr val="tx1"/>
                </a:solidFill>
                <a:latin typeface="+mj-lt"/>
              </a:rPr>
              <a:t>/ros</a:t>
            </a:r>
            <a:r>
              <a:rPr lang="en-US" i="1" dirty="0">
                <a:solidFill>
                  <a:schemeClr val="tx1"/>
                </a:solidFill>
              </a:rPr>
              <a:t>/&lt;distro&gt;/</a:t>
            </a:r>
            <a:r>
              <a:rPr lang="en-US" i="1" dirty="0" err="1">
                <a:solidFill>
                  <a:schemeClr val="tx1"/>
                </a:solidFill>
              </a:rPr>
              <a:t>setup.bash</a:t>
            </a:r>
            <a:endParaRPr lang="en-US" i="1" dirty="0">
              <a:solidFill>
                <a:schemeClr val="tx1"/>
              </a:solidFill>
            </a:endParaRPr>
          </a:p>
        </p:txBody>
      </p:sp>
      <p:sp>
        <p:nvSpPr>
          <p:cNvPr id="9" name="Rectangle 8">
            <a:extLst>
              <a:ext uri="{FF2B5EF4-FFF2-40B4-BE49-F238E27FC236}">
                <a16:creationId xmlns:a16="http://schemas.microsoft.com/office/drawing/2014/main" id="{384212E5-86EE-4FCE-9757-64A045BEF7FD}"/>
              </a:ext>
            </a:extLst>
          </p:cNvPr>
          <p:cNvSpPr/>
          <p:nvPr/>
        </p:nvSpPr>
        <p:spPr>
          <a:xfrm>
            <a:off x="245764" y="3289968"/>
            <a:ext cx="8537063" cy="41919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echo “</a:t>
            </a:r>
            <a:r>
              <a:rPr lang="es-ES" b="0" i="1" dirty="0" err="1">
                <a:solidFill>
                  <a:schemeClr val="tx1"/>
                </a:solidFill>
                <a:latin typeface="+mj-lt"/>
              </a:rPr>
              <a:t>source</a:t>
            </a:r>
            <a:r>
              <a:rPr lang="es-ES" b="0" i="1" dirty="0">
                <a:solidFill>
                  <a:schemeClr val="tx1"/>
                </a:solidFill>
                <a:latin typeface="+mj-lt"/>
              </a:rPr>
              <a:t> </a:t>
            </a:r>
            <a:r>
              <a:rPr lang="es-ES" i="1" dirty="0" err="1">
                <a:solidFill>
                  <a:schemeClr val="tx1"/>
                </a:solidFill>
              </a:rPr>
              <a:t>opt</a:t>
            </a:r>
            <a:r>
              <a:rPr lang="es-ES" i="1" dirty="0">
                <a:solidFill>
                  <a:schemeClr val="tx1"/>
                </a:solidFill>
              </a:rPr>
              <a:t>/ros</a:t>
            </a:r>
            <a:r>
              <a:rPr lang="en-US" i="1" dirty="0">
                <a:solidFill>
                  <a:schemeClr val="tx1"/>
                </a:solidFill>
              </a:rPr>
              <a:t>/&lt;distro&gt;/</a:t>
            </a:r>
            <a:r>
              <a:rPr lang="en-US" i="1" dirty="0" err="1">
                <a:solidFill>
                  <a:schemeClr val="tx1"/>
                </a:solidFill>
              </a:rPr>
              <a:t>setup.bash</a:t>
            </a:r>
            <a:r>
              <a:rPr lang="en-US" i="1" dirty="0">
                <a:solidFill>
                  <a:schemeClr val="tx1"/>
                </a:solidFill>
              </a:rPr>
              <a:t>” &gt;&gt; ~/.</a:t>
            </a:r>
            <a:r>
              <a:rPr lang="en-US" i="1" dirty="0" err="1">
                <a:solidFill>
                  <a:schemeClr val="tx1"/>
                </a:solidFill>
              </a:rPr>
              <a:t>bashrc</a:t>
            </a:r>
            <a:endParaRPr lang="en-US" i="1" dirty="0">
              <a:solidFill>
                <a:schemeClr val="tx1"/>
              </a:solidFill>
            </a:endParaRPr>
          </a:p>
          <a:p>
            <a:r>
              <a:rPr lang="es-ES" i="1" dirty="0">
                <a:solidFill>
                  <a:schemeClr val="tx1"/>
                </a:solidFill>
              </a:rPr>
              <a:t>$</a:t>
            </a:r>
            <a:r>
              <a:rPr lang="en-US" i="1" dirty="0">
                <a:solidFill>
                  <a:schemeClr val="tx1"/>
                </a:solidFill>
              </a:rPr>
              <a:t> source ~/.</a:t>
            </a:r>
            <a:r>
              <a:rPr lang="en-US" i="1" dirty="0" err="1">
                <a:solidFill>
                  <a:schemeClr val="tx1"/>
                </a:solidFill>
              </a:rPr>
              <a:t>bashrc</a:t>
            </a:r>
            <a:endParaRPr lang="en-US" i="1" dirty="0">
              <a:solidFill>
                <a:schemeClr val="tx1"/>
              </a:solidFill>
            </a:endParaRPr>
          </a:p>
        </p:txBody>
      </p:sp>
      <p:sp>
        <p:nvSpPr>
          <p:cNvPr id="11" name="Rectangle 10">
            <a:extLst>
              <a:ext uri="{FF2B5EF4-FFF2-40B4-BE49-F238E27FC236}">
                <a16:creationId xmlns:a16="http://schemas.microsoft.com/office/drawing/2014/main" id="{2DA368F8-1D8B-475C-A8E6-559F14A880A0}"/>
              </a:ext>
            </a:extLst>
          </p:cNvPr>
          <p:cNvSpPr/>
          <p:nvPr/>
        </p:nvSpPr>
        <p:spPr>
          <a:xfrm>
            <a:off x="188612" y="3897514"/>
            <a:ext cx="5399387" cy="307777"/>
          </a:xfrm>
          <a:prstGeom prst="rect">
            <a:avLst/>
          </a:prstGeom>
        </p:spPr>
        <p:txBody>
          <a:bodyPr wrap="square">
            <a:spAutoFit/>
          </a:bodyPr>
          <a:lstStyle/>
          <a:p>
            <a:r>
              <a:rPr lang="en-GB" b="1" dirty="0">
                <a:solidFill>
                  <a:srgbClr val="242F78"/>
                </a:solidFill>
                <a:latin typeface="Calibri Light" panose="020F0302020204030204" pitchFamily="34" charset="0"/>
                <a:cs typeface="Calibri Light" panose="020F0302020204030204" pitchFamily="34" charset="0"/>
              </a:rPr>
              <a:t>* The default workspace is already setup during ROS installation</a:t>
            </a:r>
          </a:p>
        </p:txBody>
      </p:sp>
      <p:sp>
        <p:nvSpPr>
          <p:cNvPr id="12" name="Rectangle 11">
            <a:extLst>
              <a:ext uri="{FF2B5EF4-FFF2-40B4-BE49-F238E27FC236}">
                <a16:creationId xmlns:a16="http://schemas.microsoft.com/office/drawing/2014/main" id="{2B8C0A69-20A2-4FF0-B1A4-A78354C4B2FD}"/>
              </a:ext>
            </a:extLst>
          </p:cNvPr>
          <p:cNvSpPr/>
          <p:nvPr/>
        </p:nvSpPr>
        <p:spPr>
          <a:xfrm>
            <a:off x="2246707" y="4393645"/>
            <a:ext cx="4457952" cy="646331"/>
          </a:xfrm>
          <a:prstGeom prst="rect">
            <a:avLst/>
          </a:prstGeom>
        </p:spPr>
        <p:txBody>
          <a:bodyPr wrap="none">
            <a:spAutoFit/>
          </a:bodyPr>
          <a:lstStyle/>
          <a:p>
            <a:r>
              <a:rPr lang="en-US" sz="1800" dirty="0">
                <a:latin typeface="Calibri Light" panose="020F0302020204030204" pitchFamily="34" charset="0"/>
                <a:cs typeface="Calibri Light" panose="020F0302020204030204" pitchFamily="34" charset="0"/>
                <a:hlinkClick r:id="rId3"/>
              </a:rPr>
              <a:t>http://wiki.ros.org/kinetic/Installation/Ubuntu</a:t>
            </a:r>
            <a:endParaRPr lang="en-US" sz="1800" dirty="0">
              <a:latin typeface="Calibri Light" panose="020F0302020204030204" pitchFamily="34" charset="0"/>
              <a:cs typeface="Calibri Light" panose="020F0302020204030204" pitchFamily="34" charset="0"/>
            </a:endParaRPr>
          </a:p>
          <a:p>
            <a:endParaRPr lang="en-US" sz="1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10897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29</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 – The workspace environment</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33A4724C-DF1B-40A6-AE83-F8AEAE061CC4}"/>
              </a:ext>
            </a:extLst>
          </p:cNvPr>
          <p:cNvSpPr>
            <a:spLocks noGrp="1"/>
          </p:cNvSpPr>
          <p:nvPr>
            <p:ph sz="quarter" idx="12"/>
          </p:nvPr>
        </p:nvSpPr>
        <p:spPr>
          <a:xfrm>
            <a:off x="250758" y="958535"/>
            <a:ext cx="8544298" cy="501965"/>
          </a:xfrm>
        </p:spPr>
        <p:txBody>
          <a:bodyPr/>
          <a:lstStyle/>
          <a:p>
            <a:pPr algn="just">
              <a:spcBef>
                <a:spcPts val="1200"/>
              </a:spcBef>
            </a:pPr>
            <a:r>
              <a:rPr lang="en-GB" sz="1800" b="1" dirty="0"/>
              <a:t>Creating a ROS workspace</a:t>
            </a:r>
          </a:p>
          <a:p>
            <a:pPr marL="0" indent="0">
              <a:buNone/>
            </a:pPr>
            <a:endParaRPr lang="en-GB" dirty="0"/>
          </a:p>
          <a:p>
            <a:endParaRPr lang="en-GB" dirty="0"/>
          </a:p>
        </p:txBody>
      </p:sp>
      <p:grpSp>
        <p:nvGrpSpPr>
          <p:cNvPr id="22" name="Group 21">
            <a:extLst>
              <a:ext uri="{FF2B5EF4-FFF2-40B4-BE49-F238E27FC236}">
                <a16:creationId xmlns:a16="http://schemas.microsoft.com/office/drawing/2014/main" id="{07DE4D44-EB38-422F-8920-1FE06A1895F5}"/>
              </a:ext>
            </a:extLst>
          </p:cNvPr>
          <p:cNvGrpSpPr/>
          <p:nvPr/>
        </p:nvGrpSpPr>
        <p:grpSpPr>
          <a:xfrm>
            <a:off x="5762189" y="958535"/>
            <a:ext cx="3032867" cy="2328432"/>
            <a:chOff x="3724079" y="1767808"/>
            <a:chExt cx="3032867" cy="2328432"/>
          </a:xfrm>
        </p:grpSpPr>
        <p:grpSp>
          <p:nvGrpSpPr>
            <p:cNvPr id="2" name="Group 1">
              <a:extLst>
                <a:ext uri="{FF2B5EF4-FFF2-40B4-BE49-F238E27FC236}">
                  <a16:creationId xmlns:a16="http://schemas.microsoft.com/office/drawing/2014/main" id="{6CED8667-6BE3-44F5-A529-3BD6BF974FCD}"/>
                </a:ext>
              </a:extLst>
            </p:cNvPr>
            <p:cNvGrpSpPr/>
            <p:nvPr/>
          </p:nvGrpSpPr>
          <p:grpSpPr>
            <a:xfrm>
              <a:off x="4684078" y="1767808"/>
              <a:ext cx="1107667" cy="915177"/>
              <a:chOff x="3784794" y="1857727"/>
              <a:chExt cx="1107667" cy="915177"/>
            </a:xfrm>
          </p:grpSpPr>
          <p:pic>
            <p:nvPicPr>
              <p:cNvPr id="10" name="Picture 9">
                <a:extLst>
                  <a:ext uri="{FF2B5EF4-FFF2-40B4-BE49-F238E27FC236}">
                    <a16:creationId xmlns:a16="http://schemas.microsoft.com/office/drawing/2014/main" id="{152D0C1D-423A-4CC7-B564-7821218AA31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8627" y="1857727"/>
                <a:ext cx="960000" cy="720000"/>
              </a:xfrm>
              <a:prstGeom prst="rect">
                <a:avLst/>
              </a:prstGeom>
            </p:spPr>
          </p:pic>
          <p:sp>
            <p:nvSpPr>
              <p:cNvPr id="11" name="Inhaltsplatzhalter 3">
                <a:extLst>
                  <a:ext uri="{FF2B5EF4-FFF2-40B4-BE49-F238E27FC236}">
                    <a16:creationId xmlns:a16="http://schemas.microsoft.com/office/drawing/2014/main" id="{D3425A86-7A1C-40F9-BEF3-DBD623298874}"/>
                  </a:ext>
                </a:extLst>
              </p:cNvPr>
              <p:cNvSpPr txBox="1">
                <a:spLocks/>
              </p:cNvSpPr>
              <p:nvPr/>
            </p:nvSpPr>
            <p:spPr>
              <a:xfrm>
                <a:off x="3784794" y="2467889"/>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i="1" dirty="0" err="1">
                    <a:solidFill>
                      <a:srgbClr val="242F78"/>
                    </a:solidFill>
                  </a:rPr>
                  <a:t>erni_ws</a:t>
                </a:r>
                <a:endParaRPr lang="en-GB" b="1" i="1" dirty="0">
                  <a:solidFill>
                    <a:srgbClr val="242F78"/>
                  </a:solidFill>
                </a:endParaRP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20" name="Group 19">
              <a:extLst>
                <a:ext uri="{FF2B5EF4-FFF2-40B4-BE49-F238E27FC236}">
                  <a16:creationId xmlns:a16="http://schemas.microsoft.com/office/drawing/2014/main" id="{47EB1800-CDF8-47CB-BC51-1EF101661D7C}"/>
                </a:ext>
              </a:extLst>
            </p:cNvPr>
            <p:cNvGrpSpPr/>
            <p:nvPr/>
          </p:nvGrpSpPr>
          <p:grpSpPr>
            <a:xfrm>
              <a:off x="3724079" y="3137314"/>
              <a:ext cx="3032867" cy="958926"/>
              <a:chOff x="3724079" y="3137314"/>
              <a:chExt cx="3032867" cy="958926"/>
            </a:xfrm>
          </p:grpSpPr>
          <p:grpSp>
            <p:nvGrpSpPr>
              <p:cNvPr id="7" name="Group 6">
                <a:extLst>
                  <a:ext uri="{FF2B5EF4-FFF2-40B4-BE49-F238E27FC236}">
                    <a16:creationId xmlns:a16="http://schemas.microsoft.com/office/drawing/2014/main" id="{E9395D10-FC7C-4C5F-9050-44C7E3EE1EB3}"/>
                  </a:ext>
                </a:extLst>
              </p:cNvPr>
              <p:cNvGrpSpPr/>
              <p:nvPr/>
            </p:nvGrpSpPr>
            <p:grpSpPr>
              <a:xfrm>
                <a:off x="3724079" y="3137314"/>
                <a:ext cx="1107667" cy="958926"/>
                <a:chOff x="632779" y="2292573"/>
                <a:chExt cx="1107667" cy="958926"/>
              </a:xfrm>
            </p:grpSpPr>
            <p:pic>
              <p:nvPicPr>
                <p:cNvPr id="12" name="Picture 11">
                  <a:extLst>
                    <a:ext uri="{FF2B5EF4-FFF2-40B4-BE49-F238E27FC236}">
                      <a16:creationId xmlns:a16="http://schemas.microsoft.com/office/drawing/2014/main" id="{424CF0B1-68E5-4BD6-BC78-5672D7D4073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0606" y="2292573"/>
                  <a:ext cx="960000" cy="720000"/>
                </a:xfrm>
                <a:prstGeom prst="rect">
                  <a:avLst/>
                </a:prstGeom>
              </p:spPr>
            </p:pic>
            <p:sp>
              <p:nvSpPr>
                <p:cNvPr id="13" name="Inhaltsplatzhalter 3">
                  <a:extLst>
                    <a:ext uri="{FF2B5EF4-FFF2-40B4-BE49-F238E27FC236}">
                      <a16:creationId xmlns:a16="http://schemas.microsoft.com/office/drawing/2014/main" id="{E33A33C5-5B2C-4119-B5F1-1AABCFD35897}"/>
                    </a:ext>
                  </a:extLst>
                </p:cNvPr>
                <p:cNvSpPr txBox="1">
                  <a:spLocks/>
                </p:cNvSpPr>
                <p:nvPr/>
              </p:nvSpPr>
              <p:spPr>
                <a:xfrm>
                  <a:off x="632779" y="2946484"/>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err="1">
                      <a:solidFill>
                        <a:srgbClr val="242F78"/>
                      </a:solidFill>
                    </a:rPr>
                    <a:t>src</a:t>
                  </a:r>
                  <a:endParaRPr lang="en-GB" b="1" dirty="0">
                    <a:solidFill>
                      <a:srgbClr val="242F78"/>
                    </a:solidFill>
                  </a:endParaRPr>
                </a:p>
                <a:p>
                  <a:pPr lvl="1" algn="just">
                    <a:spcBef>
                      <a:spcPts val="1200"/>
                    </a:spcBef>
                  </a:pPr>
                  <a:endParaRPr lang="en-GB" sz="1800" dirty="0"/>
                </a:p>
                <a:p>
                  <a:pPr marL="0" indent="0">
                    <a:buFont typeface="Wingdings" charset="2"/>
                    <a:buNone/>
                  </a:pPr>
                  <a:endParaRPr lang="en-GB" dirty="0"/>
                </a:p>
                <a:p>
                  <a:endParaRPr lang="en-GB" dirty="0"/>
                </a:p>
              </p:txBody>
            </p:sp>
          </p:grpSp>
          <p:grpSp>
            <p:nvGrpSpPr>
              <p:cNvPr id="14" name="Group 13">
                <a:extLst>
                  <a:ext uri="{FF2B5EF4-FFF2-40B4-BE49-F238E27FC236}">
                    <a16:creationId xmlns:a16="http://schemas.microsoft.com/office/drawing/2014/main" id="{2DFBB7AA-5308-4F78-A8FB-A4CDC71BB61D}"/>
                  </a:ext>
                </a:extLst>
              </p:cNvPr>
              <p:cNvGrpSpPr/>
              <p:nvPr/>
            </p:nvGrpSpPr>
            <p:grpSpPr>
              <a:xfrm>
                <a:off x="4684079" y="3137314"/>
                <a:ext cx="1107667" cy="958926"/>
                <a:chOff x="632779" y="2292573"/>
                <a:chExt cx="1107667" cy="958926"/>
              </a:xfrm>
            </p:grpSpPr>
            <p:pic>
              <p:nvPicPr>
                <p:cNvPr id="15" name="Picture 14">
                  <a:extLst>
                    <a:ext uri="{FF2B5EF4-FFF2-40B4-BE49-F238E27FC236}">
                      <a16:creationId xmlns:a16="http://schemas.microsoft.com/office/drawing/2014/main" id="{D810172F-B650-4C50-A5BD-B864826AA46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0606" y="2292573"/>
                  <a:ext cx="960000" cy="720000"/>
                </a:xfrm>
                <a:prstGeom prst="rect">
                  <a:avLst/>
                </a:prstGeom>
              </p:spPr>
            </p:pic>
            <p:sp>
              <p:nvSpPr>
                <p:cNvPr id="16" name="Inhaltsplatzhalter 3">
                  <a:extLst>
                    <a:ext uri="{FF2B5EF4-FFF2-40B4-BE49-F238E27FC236}">
                      <a16:creationId xmlns:a16="http://schemas.microsoft.com/office/drawing/2014/main" id="{AB124C75-78F3-46B9-855A-B23663B2EC45}"/>
                    </a:ext>
                  </a:extLst>
                </p:cNvPr>
                <p:cNvSpPr txBox="1">
                  <a:spLocks/>
                </p:cNvSpPr>
                <p:nvPr/>
              </p:nvSpPr>
              <p:spPr>
                <a:xfrm>
                  <a:off x="632779" y="2946484"/>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build</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7" name="Group 16">
                <a:extLst>
                  <a:ext uri="{FF2B5EF4-FFF2-40B4-BE49-F238E27FC236}">
                    <a16:creationId xmlns:a16="http://schemas.microsoft.com/office/drawing/2014/main" id="{FAAFD9F4-9311-49A7-943B-A1360DEBFCFF}"/>
                  </a:ext>
                </a:extLst>
              </p:cNvPr>
              <p:cNvGrpSpPr/>
              <p:nvPr/>
            </p:nvGrpSpPr>
            <p:grpSpPr>
              <a:xfrm>
                <a:off x="5649279" y="3137314"/>
                <a:ext cx="1107667" cy="958926"/>
                <a:chOff x="632779" y="2292573"/>
                <a:chExt cx="1107667" cy="958926"/>
              </a:xfrm>
            </p:grpSpPr>
            <p:pic>
              <p:nvPicPr>
                <p:cNvPr id="18" name="Picture 17">
                  <a:extLst>
                    <a:ext uri="{FF2B5EF4-FFF2-40B4-BE49-F238E27FC236}">
                      <a16:creationId xmlns:a16="http://schemas.microsoft.com/office/drawing/2014/main" id="{63CD5D6F-16CF-4A8E-BE33-44FD1D30AC0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0606" y="2292573"/>
                  <a:ext cx="960000" cy="720000"/>
                </a:xfrm>
                <a:prstGeom prst="rect">
                  <a:avLst/>
                </a:prstGeom>
              </p:spPr>
            </p:pic>
            <p:sp>
              <p:nvSpPr>
                <p:cNvPr id="19" name="Inhaltsplatzhalter 3">
                  <a:extLst>
                    <a:ext uri="{FF2B5EF4-FFF2-40B4-BE49-F238E27FC236}">
                      <a16:creationId xmlns:a16="http://schemas.microsoft.com/office/drawing/2014/main" id="{A4AB3436-E3D9-415B-92B2-3FB42B5C4FDE}"/>
                    </a:ext>
                  </a:extLst>
                </p:cNvPr>
                <p:cNvSpPr txBox="1">
                  <a:spLocks/>
                </p:cNvSpPr>
                <p:nvPr/>
              </p:nvSpPr>
              <p:spPr>
                <a:xfrm>
                  <a:off x="632779" y="2946484"/>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err="1">
                      <a:solidFill>
                        <a:srgbClr val="242F78"/>
                      </a:solidFill>
                    </a:rPr>
                    <a:t>devel</a:t>
                  </a:r>
                  <a:endParaRPr lang="en-GB" b="1" dirty="0">
                    <a:solidFill>
                      <a:srgbClr val="242F78"/>
                    </a:solidFill>
                  </a:endParaRP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sp>
          <p:nvSpPr>
            <p:cNvPr id="21" name="Left Brace 20">
              <a:extLst>
                <a:ext uri="{FF2B5EF4-FFF2-40B4-BE49-F238E27FC236}">
                  <a16:creationId xmlns:a16="http://schemas.microsoft.com/office/drawing/2014/main" id="{C0D657B7-2E89-4BFF-B3E9-EB2D39BA4932}"/>
                </a:ext>
              </a:extLst>
            </p:cNvPr>
            <p:cNvSpPr/>
            <p:nvPr/>
          </p:nvSpPr>
          <p:spPr>
            <a:xfrm rot="5400000">
              <a:off x="5094482" y="1620675"/>
              <a:ext cx="373993" cy="2831254"/>
            </a:xfrm>
            <a:prstGeom prst="leftBrace">
              <a:avLst>
                <a:gd name="adj1" fmla="val 138063"/>
                <a:gd name="adj2" fmla="val 5145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Left Brace 22">
            <a:extLst>
              <a:ext uri="{FF2B5EF4-FFF2-40B4-BE49-F238E27FC236}">
                <a16:creationId xmlns:a16="http://schemas.microsoft.com/office/drawing/2014/main" id="{549CA965-FA1C-4402-AAAC-D5D030CDC826}"/>
              </a:ext>
            </a:extLst>
          </p:cNvPr>
          <p:cNvSpPr/>
          <p:nvPr/>
        </p:nvSpPr>
        <p:spPr>
          <a:xfrm rot="16200000">
            <a:off x="7652365" y="2458290"/>
            <a:ext cx="300343" cy="1865360"/>
          </a:xfrm>
          <a:prstGeom prst="leftBrace">
            <a:avLst>
              <a:gd name="adj1" fmla="val 13806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Inhaltsplatzhalter 3">
            <a:extLst>
              <a:ext uri="{FF2B5EF4-FFF2-40B4-BE49-F238E27FC236}">
                <a16:creationId xmlns:a16="http://schemas.microsoft.com/office/drawing/2014/main" id="{56DBD831-ABDA-417E-BA78-F5DA7015112F}"/>
              </a:ext>
            </a:extLst>
          </p:cNvPr>
          <p:cNvSpPr txBox="1">
            <a:spLocks/>
          </p:cNvSpPr>
          <p:nvPr/>
        </p:nvSpPr>
        <p:spPr>
          <a:xfrm>
            <a:off x="6918164" y="3863978"/>
            <a:ext cx="1768743" cy="309467"/>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sz="1800" b="1" dirty="0">
                <a:solidFill>
                  <a:srgbClr val="FF0000"/>
                </a:solidFill>
              </a:rPr>
              <a:t>GENERATED DURING COMPILATION</a:t>
            </a:r>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27" name="Rectangle 26">
            <a:extLst>
              <a:ext uri="{FF2B5EF4-FFF2-40B4-BE49-F238E27FC236}">
                <a16:creationId xmlns:a16="http://schemas.microsoft.com/office/drawing/2014/main" id="{7631D9DB-D199-401E-814D-529E39B13284}"/>
              </a:ext>
            </a:extLst>
          </p:cNvPr>
          <p:cNvSpPr/>
          <p:nvPr/>
        </p:nvSpPr>
        <p:spPr>
          <a:xfrm>
            <a:off x="245764" y="1374988"/>
            <a:ext cx="5511225" cy="41919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mkdir</a:t>
            </a:r>
            <a:r>
              <a:rPr lang="es-ES" b="0" i="1" dirty="0">
                <a:solidFill>
                  <a:schemeClr val="tx1"/>
                </a:solidFill>
                <a:latin typeface="+mj-lt"/>
              </a:rPr>
              <a:t> –p /</a:t>
            </a:r>
            <a:r>
              <a:rPr lang="es-ES" b="0" i="1" dirty="0" err="1">
                <a:solidFill>
                  <a:schemeClr val="tx1"/>
                </a:solidFill>
                <a:latin typeface="+mj-lt"/>
              </a:rPr>
              <a:t>ros_ws</a:t>
            </a:r>
            <a:r>
              <a:rPr lang="es-ES" b="0" i="1" dirty="0">
                <a:solidFill>
                  <a:schemeClr val="tx1"/>
                </a:solidFill>
                <a:latin typeface="+mj-lt"/>
              </a:rPr>
              <a:t>/</a:t>
            </a:r>
            <a:r>
              <a:rPr lang="es-ES" b="0" i="1" dirty="0" err="1">
                <a:solidFill>
                  <a:schemeClr val="tx1"/>
                </a:solidFill>
                <a:latin typeface="+mj-lt"/>
              </a:rPr>
              <a:t>src</a:t>
            </a:r>
            <a:r>
              <a:rPr lang="es-ES" b="0" i="1" dirty="0">
                <a:solidFill>
                  <a:schemeClr val="tx1"/>
                </a:solidFill>
                <a:latin typeface="+mj-lt"/>
              </a:rPr>
              <a:t>/</a:t>
            </a:r>
            <a:endParaRPr lang="en-US" i="1" dirty="0">
              <a:solidFill>
                <a:schemeClr val="tx1"/>
              </a:solidFill>
            </a:endParaRPr>
          </a:p>
          <a:p>
            <a:r>
              <a:rPr lang="es-ES" i="1" dirty="0">
                <a:solidFill>
                  <a:schemeClr val="tx1"/>
                </a:solidFill>
              </a:rPr>
              <a:t>$</a:t>
            </a:r>
            <a:r>
              <a:rPr lang="en-US" i="1" dirty="0">
                <a:solidFill>
                  <a:schemeClr val="tx1"/>
                </a:solidFill>
              </a:rPr>
              <a:t> cd /</a:t>
            </a:r>
            <a:r>
              <a:rPr lang="en-US" i="1" dirty="0" err="1">
                <a:solidFill>
                  <a:schemeClr val="tx1"/>
                </a:solidFill>
              </a:rPr>
              <a:t>ros_ws</a:t>
            </a:r>
            <a:r>
              <a:rPr lang="en-US" i="1" dirty="0">
                <a:solidFill>
                  <a:schemeClr val="tx1"/>
                </a:solidFill>
              </a:rPr>
              <a:t>/</a:t>
            </a:r>
            <a:r>
              <a:rPr lang="en-US" i="1" dirty="0" err="1">
                <a:solidFill>
                  <a:schemeClr val="tx1"/>
                </a:solidFill>
              </a:rPr>
              <a:t>src</a:t>
            </a:r>
            <a:r>
              <a:rPr lang="en-US" i="1" dirty="0">
                <a:solidFill>
                  <a:schemeClr val="tx1"/>
                </a:solidFill>
              </a:rPr>
              <a:t>/</a:t>
            </a:r>
          </a:p>
        </p:txBody>
      </p: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81E7DED2-B22B-4583-AAA7-0B0BAC35251D}"/>
                  </a:ext>
                </a:extLst>
              </p:cNvPr>
              <p:cNvSpPr txBox="1">
                <a:spLocks/>
              </p:cNvSpPr>
              <p:nvPr/>
            </p:nvSpPr>
            <p:spPr>
              <a:xfrm>
                <a:off x="238529" y="1937728"/>
                <a:ext cx="5518460" cy="50196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r>
                  <a:rPr lang="en-GB" sz="1800" dirty="0"/>
                  <a:t>Our ROS packages must be copied in </a:t>
                </a:r>
                <a14:m>
                  <m:oMath xmlns:m="http://schemas.openxmlformats.org/officeDocument/2006/math">
                    <m:r>
                      <a:rPr lang="en-GB" sz="1800" b="1" i="1" dirty="0" smtClean="0">
                        <a:latin typeface="Cambria Math" panose="02040503050406030204" pitchFamily="18" charset="0"/>
                      </a:rPr>
                      <m:t>𝒔𝒓𝒄</m:t>
                    </m:r>
                    <m:r>
                      <a:rPr lang="en-GB" sz="1800" b="1" i="1" dirty="0" smtClean="0">
                        <a:latin typeface="Cambria Math" panose="02040503050406030204" pitchFamily="18" charset="0"/>
                      </a:rPr>
                      <m:t>/</m:t>
                    </m:r>
                  </m:oMath>
                </a14:m>
                <a:r>
                  <a:rPr lang="en-GB" sz="1800" dirty="0"/>
                  <a:t> folder</a:t>
                </a:r>
              </a:p>
              <a:p>
                <a:pPr marL="0" indent="0" algn="just">
                  <a:spcBef>
                    <a:spcPts val="1200"/>
                  </a:spcBef>
                  <a:buNone/>
                </a:pPr>
                <a:r>
                  <a:rPr lang="en-GB" sz="1800" dirty="0"/>
                  <a:t>Once we have compiled our ROS workspace we can load it automatically every time a new shell is launched by adding this line to the bash file:</a:t>
                </a:r>
              </a:p>
              <a:p>
                <a:pPr marL="0" indent="0" algn="just">
                  <a:spcBef>
                    <a:spcPts val="1200"/>
                  </a:spcBef>
                  <a:buFont typeface="Wingdings" charset="2"/>
                  <a:buNone/>
                </a:pPr>
                <a:r>
                  <a:rPr lang="en-GB" sz="1800" dirty="0"/>
                  <a:t> :</a:t>
                </a:r>
              </a:p>
              <a:p>
                <a:pPr marL="0" indent="0">
                  <a:buFont typeface="Wingdings" charset="2"/>
                  <a:buNone/>
                </a:pPr>
                <a:endParaRPr lang="en-GB" dirty="0"/>
              </a:p>
              <a:p>
                <a:endParaRPr lang="en-GB" dirty="0"/>
              </a:p>
            </p:txBody>
          </p:sp>
        </mc:Choice>
        <mc:Fallback xmlns="">
          <p:sp>
            <p:nvSpPr>
              <p:cNvPr id="28" name="Inhaltsplatzhalter 3">
                <a:extLst>
                  <a:ext uri="{FF2B5EF4-FFF2-40B4-BE49-F238E27FC236}">
                    <a16:creationId xmlns:a16="http://schemas.microsoft.com/office/drawing/2014/main" id="{81E7DED2-B22B-4583-AAA7-0B0BAC35251D}"/>
                  </a:ext>
                </a:extLst>
              </p:cNvPr>
              <p:cNvSpPr txBox="1">
                <a:spLocks noRot="1" noChangeAspect="1" noMove="1" noResize="1" noEditPoints="1" noAdjustHandles="1" noChangeArrowheads="1" noChangeShapeType="1" noTextEdit="1"/>
              </p:cNvSpPr>
              <p:nvPr/>
            </p:nvSpPr>
            <p:spPr>
              <a:xfrm>
                <a:off x="238529" y="1937728"/>
                <a:ext cx="5518460" cy="501965"/>
              </a:xfrm>
              <a:prstGeom prst="rect">
                <a:avLst/>
              </a:prstGeom>
              <a:blipFill>
                <a:blip r:embed="rId4"/>
                <a:stretch>
                  <a:fillRect l="-2099" t="-20732" r="-2099" b="-223171"/>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2F76E999-AF68-4FA9-B034-01E1891A45FA}"/>
              </a:ext>
            </a:extLst>
          </p:cNvPr>
          <p:cNvSpPr/>
          <p:nvPr/>
        </p:nvSpPr>
        <p:spPr>
          <a:xfrm>
            <a:off x="238529" y="3181374"/>
            <a:ext cx="5511225" cy="41919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echo “</a:t>
            </a:r>
            <a:r>
              <a:rPr lang="es-ES" b="0" i="1" dirty="0" err="1">
                <a:solidFill>
                  <a:schemeClr val="tx1"/>
                </a:solidFill>
                <a:latin typeface="+mj-lt"/>
              </a:rPr>
              <a:t>source</a:t>
            </a:r>
            <a:r>
              <a:rPr lang="es-ES" b="0" i="1" dirty="0">
                <a:solidFill>
                  <a:schemeClr val="tx1"/>
                </a:solidFill>
                <a:latin typeface="+mj-lt"/>
              </a:rPr>
              <a:t> &lt;</a:t>
            </a:r>
            <a:r>
              <a:rPr lang="es-ES" b="0" i="1" dirty="0" err="1">
                <a:solidFill>
                  <a:schemeClr val="tx1"/>
                </a:solidFill>
                <a:latin typeface="+mj-lt"/>
              </a:rPr>
              <a:t>path_to_ws</a:t>
            </a:r>
            <a:r>
              <a:rPr lang="es-ES" b="0" i="1" dirty="0">
                <a:solidFill>
                  <a:schemeClr val="tx1"/>
                </a:solidFill>
                <a:latin typeface="+mj-lt"/>
              </a:rPr>
              <a:t>&gt;/</a:t>
            </a:r>
            <a:r>
              <a:rPr lang="es-ES" i="1" dirty="0" err="1">
                <a:solidFill>
                  <a:schemeClr val="tx1"/>
                </a:solidFill>
                <a:latin typeface="+mj-lt"/>
              </a:rPr>
              <a:t>erni</a:t>
            </a:r>
            <a:r>
              <a:rPr lang="es-ES" b="0" i="1" dirty="0" err="1">
                <a:solidFill>
                  <a:schemeClr val="tx1"/>
                </a:solidFill>
                <a:latin typeface="+mj-lt"/>
              </a:rPr>
              <a:t>_ws</a:t>
            </a:r>
            <a:r>
              <a:rPr lang="es-ES" i="1" dirty="0">
                <a:solidFill>
                  <a:schemeClr val="tx1"/>
                </a:solidFill>
              </a:rPr>
              <a:t>/</a:t>
            </a:r>
            <a:r>
              <a:rPr lang="es-ES" i="1" dirty="0" err="1">
                <a:solidFill>
                  <a:schemeClr val="tx1"/>
                </a:solidFill>
              </a:rPr>
              <a:t>devel</a:t>
            </a:r>
            <a:r>
              <a:rPr lang="en-US" i="1" dirty="0">
                <a:solidFill>
                  <a:schemeClr val="tx1"/>
                </a:solidFill>
              </a:rPr>
              <a:t>/</a:t>
            </a:r>
            <a:r>
              <a:rPr lang="en-US" i="1" dirty="0" err="1">
                <a:solidFill>
                  <a:schemeClr val="tx1"/>
                </a:solidFill>
              </a:rPr>
              <a:t>setup.bash</a:t>
            </a:r>
            <a:r>
              <a:rPr lang="en-US" i="1" dirty="0">
                <a:solidFill>
                  <a:schemeClr val="tx1"/>
                </a:solidFill>
              </a:rPr>
              <a:t>” &gt;&gt; ~/.</a:t>
            </a:r>
            <a:r>
              <a:rPr lang="en-US" i="1" dirty="0" err="1">
                <a:solidFill>
                  <a:schemeClr val="tx1"/>
                </a:solidFill>
              </a:rPr>
              <a:t>bashrc</a:t>
            </a:r>
            <a:endParaRPr lang="en-US" i="1" dirty="0">
              <a:solidFill>
                <a:schemeClr val="tx1"/>
              </a:solidFill>
            </a:endParaRPr>
          </a:p>
          <a:p>
            <a:r>
              <a:rPr lang="es-ES" i="1" dirty="0">
                <a:solidFill>
                  <a:schemeClr val="tx1"/>
                </a:solidFill>
              </a:rPr>
              <a:t>$</a:t>
            </a:r>
            <a:r>
              <a:rPr lang="en-US" i="1" dirty="0">
                <a:solidFill>
                  <a:schemeClr val="tx1"/>
                </a:solidFill>
              </a:rPr>
              <a:t> source ~/.</a:t>
            </a:r>
            <a:r>
              <a:rPr lang="en-US" i="1" dirty="0" err="1">
                <a:solidFill>
                  <a:schemeClr val="tx1"/>
                </a:solidFill>
              </a:rPr>
              <a:t>bashrc</a:t>
            </a:r>
            <a:endParaRPr lang="en-US" i="1" dirty="0">
              <a:solidFill>
                <a:schemeClr val="tx1"/>
              </a:solidFill>
            </a:endParaRPr>
          </a:p>
        </p:txBody>
      </p:sp>
      <p:grpSp>
        <p:nvGrpSpPr>
          <p:cNvPr id="35" name="Group 34">
            <a:extLst>
              <a:ext uri="{FF2B5EF4-FFF2-40B4-BE49-F238E27FC236}">
                <a16:creationId xmlns:a16="http://schemas.microsoft.com/office/drawing/2014/main" id="{5CC6766E-BC7B-44FC-9222-CA4E067AD155}"/>
              </a:ext>
            </a:extLst>
          </p:cNvPr>
          <p:cNvGrpSpPr/>
          <p:nvPr/>
        </p:nvGrpSpPr>
        <p:grpSpPr>
          <a:xfrm>
            <a:off x="5767605" y="3740124"/>
            <a:ext cx="1107667" cy="915177"/>
            <a:chOff x="5776183" y="3780068"/>
            <a:chExt cx="1107667" cy="915177"/>
          </a:xfrm>
        </p:grpSpPr>
        <p:pic>
          <p:nvPicPr>
            <p:cNvPr id="32" name="Picture 31">
              <a:extLst>
                <a:ext uri="{FF2B5EF4-FFF2-40B4-BE49-F238E27FC236}">
                  <a16:creationId xmlns:a16="http://schemas.microsoft.com/office/drawing/2014/main" id="{FDA1D2AF-733A-4EB7-8587-CCB275A1B10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0016" y="3780068"/>
              <a:ext cx="960000" cy="720000"/>
            </a:xfrm>
            <a:prstGeom prst="rect">
              <a:avLst/>
            </a:prstGeom>
          </p:spPr>
        </p:pic>
        <p:sp>
          <p:nvSpPr>
            <p:cNvPr id="33" name="Inhaltsplatzhalter 3">
              <a:extLst>
                <a:ext uri="{FF2B5EF4-FFF2-40B4-BE49-F238E27FC236}">
                  <a16:creationId xmlns:a16="http://schemas.microsoft.com/office/drawing/2014/main" id="{35B288C3-895D-4549-A773-30F52E13BFD7}"/>
                </a:ext>
              </a:extLst>
            </p:cNvPr>
            <p:cNvSpPr txBox="1">
              <a:spLocks/>
            </p:cNvSpPr>
            <p:nvPr/>
          </p:nvSpPr>
          <p:spPr>
            <a:xfrm>
              <a:off x="5776183" y="4390230"/>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packages</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cxnSp>
        <p:nvCxnSpPr>
          <p:cNvPr id="37" name="Straight Arrow Connector 36">
            <a:extLst>
              <a:ext uri="{FF2B5EF4-FFF2-40B4-BE49-F238E27FC236}">
                <a16:creationId xmlns:a16="http://schemas.microsoft.com/office/drawing/2014/main" id="{D7F96160-C8D9-40CF-80B8-B307CFE266E1}"/>
              </a:ext>
            </a:extLst>
          </p:cNvPr>
          <p:cNvCxnSpPr>
            <a:cxnSpLocks/>
            <a:stCxn id="13" idx="2"/>
            <a:endCxn id="32" idx="0"/>
          </p:cNvCxnSpPr>
          <p:nvPr/>
        </p:nvCxnSpPr>
        <p:spPr>
          <a:xfrm>
            <a:off x="6316023" y="3286967"/>
            <a:ext cx="5415" cy="4531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19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a:t>
            </a:fld>
            <a:endParaRPr lang="en-GB" dirty="0">
              <a:solidFill>
                <a:srgbClr val="3C3C00"/>
              </a:solidFill>
            </a:endParaRPr>
          </a:p>
        </p:txBody>
      </p:sp>
      <p:sp>
        <p:nvSpPr>
          <p:cNvPr id="7" name="Fußzeilenplatzhalter 1">
            <a:extLst>
              <a:ext uri="{FF2B5EF4-FFF2-40B4-BE49-F238E27FC236}">
                <a16:creationId xmlns:a16="http://schemas.microsoft.com/office/drawing/2014/main" id="{7A1EB816-F0AD-4B3F-9191-805782BF628C}"/>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pic>
        <p:nvPicPr>
          <p:cNvPr id="8" name="TurtleBot3 - Official Produc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0700" y="285750"/>
            <a:ext cx="8102600" cy="4572000"/>
          </a:xfrm>
          <a:prstGeom prst="rect">
            <a:avLst/>
          </a:prstGeom>
        </p:spPr>
      </p:pic>
    </p:spTree>
    <p:extLst>
      <p:ext uri="{BB962C8B-B14F-4D97-AF65-F5344CB8AC3E}">
        <p14:creationId xmlns:p14="http://schemas.microsoft.com/office/powerpoint/2010/main" val="35479883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30</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 – Package structure</a:t>
            </a:r>
          </a:p>
        </p:txBody>
      </p:sp>
      <p:sp>
        <p:nvSpPr>
          <p:cNvPr id="48" name="Freeform: Shape 47">
            <a:extLst>
              <a:ext uri="{FF2B5EF4-FFF2-40B4-BE49-F238E27FC236}">
                <a16:creationId xmlns:a16="http://schemas.microsoft.com/office/drawing/2014/main" id="{B5C6B601-8305-495E-917E-7EA3081D863F}"/>
              </a:ext>
            </a:extLst>
          </p:cNvPr>
          <p:cNvSpPr/>
          <p:nvPr/>
        </p:nvSpPr>
        <p:spPr>
          <a:xfrm rot="10800000">
            <a:off x="2688274" y="4188848"/>
            <a:ext cx="876226" cy="170602"/>
          </a:xfrm>
          <a:custGeom>
            <a:avLst/>
            <a:gdLst>
              <a:gd name="connsiteX0" fmla="*/ 0 w 876225"/>
              <a:gd name="connsiteY0" fmla="*/ 0 h 170601"/>
              <a:gd name="connsiteX1" fmla="*/ 876225 w 876225"/>
              <a:gd name="connsiteY1" fmla="*/ 0 h 170601"/>
              <a:gd name="connsiteX2" fmla="*/ 876225 w 876225"/>
              <a:gd name="connsiteY2" fmla="*/ 170601 h 170601"/>
              <a:gd name="connsiteX3" fmla="*/ 0 w 876225"/>
              <a:gd name="connsiteY3" fmla="*/ 170601 h 170601"/>
              <a:gd name="connsiteX4" fmla="*/ 0 w 876225"/>
              <a:gd name="connsiteY4" fmla="*/ 0 h 170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25" h="170601">
                <a:moveTo>
                  <a:pt x="876225" y="1"/>
                </a:moveTo>
                <a:lnTo>
                  <a:pt x="0" y="1"/>
                </a:lnTo>
                <a:lnTo>
                  <a:pt x="0" y="170600"/>
                </a:lnTo>
                <a:lnTo>
                  <a:pt x="876225" y="170600"/>
                </a:lnTo>
                <a:lnTo>
                  <a:pt x="876225" y="1"/>
                </a:lnTo>
                <a:close/>
              </a:path>
            </a:pathLst>
          </a:custGeom>
          <a:solidFill>
            <a:srgbClr val="FFFFFF"/>
          </a:solidFill>
          <a:ln>
            <a:solidFill>
              <a:srgbClr val="FFFFFF"/>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6986" tIns="6984" rIns="6984" bIns="6986" numCol="1" spcCol="1270" anchor="ctr" anchorCtr="0">
            <a:noAutofit/>
          </a:bodyPr>
          <a:lstStyle/>
          <a:p>
            <a:pPr marL="0" lvl="0" indent="0" algn="ctr" defTabSz="488950">
              <a:lnSpc>
                <a:spcPct val="90000"/>
              </a:lnSpc>
              <a:spcBef>
                <a:spcPct val="0"/>
              </a:spcBef>
              <a:spcAft>
                <a:spcPct val="35000"/>
              </a:spcAft>
              <a:buNone/>
            </a:pPr>
            <a:endParaRPr lang="en-GB" sz="1100" kern="1200" dirty="0"/>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7" name="Picture 6">
            <a:extLst>
              <a:ext uri="{FF2B5EF4-FFF2-40B4-BE49-F238E27FC236}">
                <a16:creationId xmlns:a16="http://schemas.microsoft.com/office/drawing/2014/main" id="{C8AB3AA4-543A-4416-BAA9-CB1D9CDFFC4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49127" y="721077"/>
            <a:ext cx="960000" cy="720000"/>
          </a:xfrm>
          <a:prstGeom prst="rect">
            <a:avLst/>
          </a:prstGeom>
        </p:spPr>
      </p:pic>
      <p:sp>
        <p:nvSpPr>
          <p:cNvPr id="34" name="Inhaltsplatzhalter 3">
            <a:extLst>
              <a:ext uri="{FF2B5EF4-FFF2-40B4-BE49-F238E27FC236}">
                <a16:creationId xmlns:a16="http://schemas.microsoft.com/office/drawing/2014/main" id="{81B79FE2-0DE4-4873-9DCA-BE27044AF1C4}"/>
              </a:ext>
            </a:extLst>
          </p:cNvPr>
          <p:cNvSpPr>
            <a:spLocks noGrp="1"/>
          </p:cNvSpPr>
          <p:nvPr>
            <p:ph sz="quarter" idx="12"/>
          </p:nvPr>
        </p:nvSpPr>
        <p:spPr>
          <a:xfrm>
            <a:off x="3975294" y="1331239"/>
            <a:ext cx="1107667" cy="305015"/>
          </a:xfrm>
        </p:spPr>
        <p:txBody>
          <a:bodyPr/>
          <a:lstStyle/>
          <a:p>
            <a:pPr marL="0" indent="0" algn="ctr">
              <a:spcBef>
                <a:spcPts val="1200"/>
              </a:spcBef>
              <a:buNone/>
            </a:pPr>
            <a:r>
              <a:rPr lang="en-GB" b="1" dirty="0" err="1">
                <a:solidFill>
                  <a:srgbClr val="242F78"/>
                </a:solidFill>
              </a:rPr>
              <a:t>Package_name</a:t>
            </a:r>
            <a:endParaRPr lang="en-GB" b="1" dirty="0">
              <a:solidFill>
                <a:srgbClr val="242F78"/>
              </a:solidFill>
            </a:endParaRPr>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grpSp>
        <p:nvGrpSpPr>
          <p:cNvPr id="19" name="Group 18">
            <a:extLst>
              <a:ext uri="{FF2B5EF4-FFF2-40B4-BE49-F238E27FC236}">
                <a16:creationId xmlns:a16="http://schemas.microsoft.com/office/drawing/2014/main" id="{124C2E92-BD6E-4424-9036-E12F93196B35}"/>
              </a:ext>
            </a:extLst>
          </p:cNvPr>
          <p:cNvGrpSpPr/>
          <p:nvPr/>
        </p:nvGrpSpPr>
        <p:grpSpPr>
          <a:xfrm>
            <a:off x="632779" y="2277407"/>
            <a:ext cx="7853657" cy="1035608"/>
            <a:chOff x="373699" y="1991927"/>
            <a:chExt cx="7853657" cy="1035608"/>
          </a:xfrm>
        </p:grpSpPr>
        <p:grpSp>
          <p:nvGrpSpPr>
            <p:cNvPr id="17" name="Group 16">
              <a:extLst>
                <a:ext uri="{FF2B5EF4-FFF2-40B4-BE49-F238E27FC236}">
                  <a16:creationId xmlns:a16="http://schemas.microsoft.com/office/drawing/2014/main" id="{DA235124-56AF-46C4-A92E-984CA8DA5CF8}"/>
                </a:ext>
              </a:extLst>
            </p:cNvPr>
            <p:cNvGrpSpPr/>
            <p:nvPr/>
          </p:nvGrpSpPr>
          <p:grpSpPr>
            <a:xfrm>
              <a:off x="6012022" y="2007093"/>
              <a:ext cx="1107667" cy="965307"/>
              <a:chOff x="957989" y="2000712"/>
              <a:chExt cx="1107667" cy="965307"/>
            </a:xfrm>
          </p:grpSpPr>
          <p:pic>
            <p:nvPicPr>
              <p:cNvPr id="25" name="Picture 24">
                <a:extLst>
                  <a:ext uri="{FF2B5EF4-FFF2-40B4-BE49-F238E27FC236}">
                    <a16:creationId xmlns:a16="http://schemas.microsoft.com/office/drawing/2014/main" id="{4D1723FE-49EC-493D-A49F-FF77BFB40A4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1823" y="2000712"/>
                <a:ext cx="960000" cy="720000"/>
              </a:xfrm>
              <a:prstGeom prst="rect">
                <a:avLst/>
              </a:prstGeom>
            </p:spPr>
          </p:pic>
          <p:sp>
            <p:nvSpPr>
              <p:cNvPr id="36" name="Inhaltsplatzhalter 3">
                <a:extLst>
                  <a:ext uri="{FF2B5EF4-FFF2-40B4-BE49-F238E27FC236}">
                    <a16:creationId xmlns:a16="http://schemas.microsoft.com/office/drawing/2014/main" id="{588FE103-7C84-415C-B3EA-B7C62DF78F5B}"/>
                  </a:ext>
                </a:extLst>
              </p:cNvPr>
              <p:cNvSpPr txBox="1">
                <a:spLocks/>
              </p:cNvSpPr>
              <p:nvPr/>
            </p:nvSpPr>
            <p:spPr>
              <a:xfrm>
                <a:off x="957989" y="2661004"/>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include</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6" name="Group 15">
              <a:extLst>
                <a:ext uri="{FF2B5EF4-FFF2-40B4-BE49-F238E27FC236}">
                  <a16:creationId xmlns:a16="http://schemas.microsoft.com/office/drawing/2014/main" id="{79A53880-6E14-47EC-9424-F335A91398A2}"/>
                </a:ext>
              </a:extLst>
            </p:cNvPr>
            <p:cNvGrpSpPr/>
            <p:nvPr/>
          </p:nvGrpSpPr>
          <p:grpSpPr>
            <a:xfrm>
              <a:off x="373699" y="2007093"/>
              <a:ext cx="1107667" cy="958926"/>
              <a:chOff x="2189473" y="2000712"/>
              <a:chExt cx="1107667" cy="958926"/>
            </a:xfrm>
          </p:grpSpPr>
          <p:pic>
            <p:nvPicPr>
              <p:cNvPr id="26" name="Picture 25">
                <a:extLst>
                  <a:ext uri="{FF2B5EF4-FFF2-40B4-BE49-F238E27FC236}">
                    <a16:creationId xmlns:a16="http://schemas.microsoft.com/office/drawing/2014/main" id="{FE7D0ED4-E884-495D-BDB2-E35CA459B69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77300" y="2000712"/>
                <a:ext cx="960000" cy="720000"/>
              </a:xfrm>
              <a:prstGeom prst="rect">
                <a:avLst/>
              </a:prstGeom>
            </p:spPr>
          </p:pic>
          <p:sp>
            <p:nvSpPr>
              <p:cNvPr id="37" name="Inhaltsplatzhalter 3">
                <a:extLst>
                  <a:ext uri="{FF2B5EF4-FFF2-40B4-BE49-F238E27FC236}">
                    <a16:creationId xmlns:a16="http://schemas.microsoft.com/office/drawing/2014/main" id="{9E7D1C0A-788A-4EA3-B226-C3CDA1B6431C}"/>
                  </a:ext>
                </a:extLst>
              </p:cNvPr>
              <p:cNvSpPr txBox="1">
                <a:spLocks/>
              </p:cNvSpPr>
              <p:nvPr/>
            </p:nvSpPr>
            <p:spPr>
              <a:xfrm>
                <a:off x="2189473" y="2654623"/>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err="1">
                    <a:solidFill>
                      <a:srgbClr val="242F78"/>
                    </a:solidFill>
                  </a:rPr>
                  <a:t>src</a:t>
                </a:r>
                <a:endParaRPr lang="en-GB" b="1" dirty="0">
                  <a:solidFill>
                    <a:srgbClr val="242F78"/>
                  </a:solidFill>
                </a:endParaRP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5" name="Group 14">
              <a:extLst>
                <a:ext uri="{FF2B5EF4-FFF2-40B4-BE49-F238E27FC236}">
                  <a16:creationId xmlns:a16="http://schemas.microsoft.com/office/drawing/2014/main" id="{25E11080-11C3-4F87-880B-4CC91607BAC1}"/>
                </a:ext>
              </a:extLst>
            </p:cNvPr>
            <p:cNvGrpSpPr/>
            <p:nvPr/>
          </p:nvGrpSpPr>
          <p:grpSpPr>
            <a:xfrm>
              <a:off x="7119689" y="2015126"/>
              <a:ext cx="1107667" cy="957274"/>
              <a:chOff x="3193541" y="2000712"/>
              <a:chExt cx="1107667" cy="957274"/>
            </a:xfrm>
          </p:grpSpPr>
          <p:pic>
            <p:nvPicPr>
              <p:cNvPr id="27" name="Picture 26">
                <a:extLst>
                  <a:ext uri="{FF2B5EF4-FFF2-40B4-BE49-F238E27FC236}">
                    <a16:creationId xmlns:a16="http://schemas.microsoft.com/office/drawing/2014/main" id="{B4EF76FA-75E4-417E-82F2-E48EE8EE121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67375" y="2000712"/>
                <a:ext cx="960000" cy="720000"/>
              </a:xfrm>
              <a:prstGeom prst="rect">
                <a:avLst/>
              </a:prstGeom>
            </p:spPr>
          </p:pic>
          <p:sp>
            <p:nvSpPr>
              <p:cNvPr id="38" name="Inhaltsplatzhalter 3">
                <a:extLst>
                  <a:ext uri="{FF2B5EF4-FFF2-40B4-BE49-F238E27FC236}">
                    <a16:creationId xmlns:a16="http://schemas.microsoft.com/office/drawing/2014/main" id="{8740E4DB-99C9-4921-9869-6E225419C9EB}"/>
                  </a:ext>
                </a:extLst>
              </p:cNvPr>
              <p:cNvSpPr txBox="1">
                <a:spLocks/>
              </p:cNvSpPr>
              <p:nvPr/>
            </p:nvSpPr>
            <p:spPr>
              <a:xfrm>
                <a:off x="3193541" y="2652971"/>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launch</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4" name="Group 13">
              <a:extLst>
                <a:ext uri="{FF2B5EF4-FFF2-40B4-BE49-F238E27FC236}">
                  <a16:creationId xmlns:a16="http://schemas.microsoft.com/office/drawing/2014/main" id="{F95C1437-EC6F-43AC-88AD-8D6AF40776E0}"/>
                </a:ext>
              </a:extLst>
            </p:cNvPr>
            <p:cNvGrpSpPr/>
            <p:nvPr/>
          </p:nvGrpSpPr>
          <p:grpSpPr>
            <a:xfrm>
              <a:off x="3839294" y="2007093"/>
              <a:ext cx="1107667" cy="957274"/>
              <a:chOff x="4213381" y="2000712"/>
              <a:chExt cx="1107667" cy="957274"/>
            </a:xfrm>
          </p:grpSpPr>
          <p:pic>
            <p:nvPicPr>
              <p:cNvPr id="28" name="Picture 27">
                <a:extLst>
                  <a:ext uri="{FF2B5EF4-FFF2-40B4-BE49-F238E27FC236}">
                    <a16:creationId xmlns:a16="http://schemas.microsoft.com/office/drawing/2014/main" id="{4222EAD1-C1F3-4D58-BFAF-CCA746EB63B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1099" y="2000712"/>
                <a:ext cx="960000" cy="720000"/>
              </a:xfrm>
              <a:prstGeom prst="rect">
                <a:avLst/>
              </a:prstGeom>
            </p:spPr>
          </p:pic>
          <p:sp>
            <p:nvSpPr>
              <p:cNvPr id="39" name="Inhaltsplatzhalter 3">
                <a:extLst>
                  <a:ext uri="{FF2B5EF4-FFF2-40B4-BE49-F238E27FC236}">
                    <a16:creationId xmlns:a16="http://schemas.microsoft.com/office/drawing/2014/main" id="{FB900F0A-DA4A-4F47-9AAE-A7D3DD369E5B}"/>
                  </a:ext>
                </a:extLst>
              </p:cNvPr>
              <p:cNvSpPr txBox="1">
                <a:spLocks/>
              </p:cNvSpPr>
              <p:nvPr/>
            </p:nvSpPr>
            <p:spPr>
              <a:xfrm>
                <a:off x="4213381" y="2652971"/>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err="1">
                    <a:solidFill>
                      <a:srgbClr val="242F78"/>
                    </a:solidFill>
                  </a:rPr>
                  <a:t>msg</a:t>
                </a:r>
                <a:endParaRPr lang="en-GB" b="1" dirty="0">
                  <a:solidFill>
                    <a:srgbClr val="242F78"/>
                  </a:solidFill>
                </a:endParaRP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2" name="Group 11">
              <a:extLst>
                <a:ext uri="{FF2B5EF4-FFF2-40B4-BE49-F238E27FC236}">
                  <a16:creationId xmlns:a16="http://schemas.microsoft.com/office/drawing/2014/main" id="{20BDCDF2-86FB-4974-AC78-D09427994631}"/>
                </a:ext>
              </a:extLst>
            </p:cNvPr>
            <p:cNvGrpSpPr/>
            <p:nvPr/>
          </p:nvGrpSpPr>
          <p:grpSpPr>
            <a:xfrm>
              <a:off x="4933396" y="2007093"/>
              <a:ext cx="1107667" cy="965307"/>
              <a:chOff x="5309273" y="2000712"/>
              <a:chExt cx="1107667" cy="965307"/>
            </a:xfrm>
          </p:grpSpPr>
          <p:pic>
            <p:nvPicPr>
              <p:cNvPr id="29" name="Picture 28">
                <a:extLst>
                  <a:ext uri="{FF2B5EF4-FFF2-40B4-BE49-F238E27FC236}">
                    <a16:creationId xmlns:a16="http://schemas.microsoft.com/office/drawing/2014/main" id="{53169E40-41EE-4ADF-BA78-79E6730F3E5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3107" y="2000712"/>
                <a:ext cx="960000" cy="720000"/>
              </a:xfrm>
              <a:prstGeom prst="rect">
                <a:avLst/>
              </a:prstGeom>
            </p:spPr>
          </p:pic>
          <p:sp>
            <p:nvSpPr>
              <p:cNvPr id="40" name="Inhaltsplatzhalter 3">
                <a:extLst>
                  <a:ext uri="{FF2B5EF4-FFF2-40B4-BE49-F238E27FC236}">
                    <a16:creationId xmlns:a16="http://schemas.microsoft.com/office/drawing/2014/main" id="{35167248-78A4-4CD7-A707-364BB97F7762}"/>
                  </a:ext>
                </a:extLst>
              </p:cNvPr>
              <p:cNvSpPr txBox="1">
                <a:spLocks/>
              </p:cNvSpPr>
              <p:nvPr/>
            </p:nvSpPr>
            <p:spPr>
              <a:xfrm>
                <a:off x="5309273" y="2661004"/>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err="1">
                    <a:solidFill>
                      <a:srgbClr val="242F78"/>
                    </a:solidFill>
                  </a:rPr>
                  <a:t>srv</a:t>
                </a:r>
                <a:endParaRPr lang="en-GB" b="1" dirty="0">
                  <a:solidFill>
                    <a:srgbClr val="242F78"/>
                  </a:solidFill>
                </a:endParaRP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1" name="Group 10">
              <a:extLst>
                <a:ext uri="{FF2B5EF4-FFF2-40B4-BE49-F238E27FC236}">
                  <a16:creationId xmlns:a16="http://schemas.microsoft.com/office/drawing/2014/main" id="{891D6B8B-A678-45C0-920D-4AE03EDB820A}"/>
                </a:ext>
              </a:extLst>
            </p:cNvPr>
            <p:cNvGrpSpPr/>
            <p:nvPr/>
          </p:nvGrpSpPr>
          <p:grpSpPr>
            <a:xfrm>
              <a:off x="1467801" y="1998292"/>
              <a:ext cx="1107667" cy="1029243"/>
              <a:chOff x="6437158" y="2000712"/>
              <a:chExt cx="1107667" cy="1029243"/>
            </a:xfrm>
          </p:grpSpPr>
          <p:pic>
            <p:nvPicPr>
              <p:cNvPr id="9" name="Picture 8">
                <a:extLst>
                  <a:ext uri="{FF2B5EF4-FFF2-40B4-BE49-F238E27FC236}">
                    <a16:creationId xmlns:a16="http://schemas.microsoft.com/office/drawing/2014/main" id="{FA8ABC25-EF84-4D1D-8D65-239B745FD08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32258" y="2000712"/>
                <a:ext cx="720000" cy="720000"/>
              </a:xfrm>
              <a:prstGeom prst="rect">
                <a:avLst/>
              </a:prstGeom>
            </p:spPr>
          </p:pic>
          <p:sp>
            <p:nvSpPr>
              <p:cNvPr id="41" name="Inhaltsplatzhalter 3">
                <a:extLst>
                  <a:ext uri="{FF2B5EF4-FFF2-40B4-BE49-F238E27FC236}">
                    <a16:creationId xmlns:a16="http://schemas.microsoft.com/office/drawing/2014/main" id="{CF473E39-FEE9-41E1-9F20-33044FAAF362}"/>
                  </a:ext>
                </a:extLst>
              </p:cNvPr>
              <p:cNvSpPr txBox="1">
                <a:spLocks/>
              </p:cNvSpPr>
              <p:nvPr/>
            </p:nvSpPr>
            <p:spPr>
              <a:xfrm>
                <a:off x="6437158" y="2724940"/>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CMakeLists.txt</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0" name="Group 9">
              <a:extLst>
                <a:ext uri="{FF2B5EF4-FFF2-40B4-BE49-F238E27FC236}">
                  <a16:creationId xmlns:a16="http://schemas.microsoft.com/office/drawing/2014/main" id="{AFBD345F-6AAC-49E4-8BD1-8116EC58C771}"/>
                </a:ext>
              </a:extLst>
            </p:cNvPr>
            <p:cNvGrpSpPr/>
            <p:nvPr/>
          </p:nvGrpSpPr>
          <p:grpSpPr>
            <a:xfrm>
              <a:off x="2657793" y="1991927"/>
              <a:ext cx="1107667" cy="1031663"/>
              <a:chOff x="7570882" y="1998292"/>
              <a:chExt cx="1107667" cy="1031663"/>
            </a:xfrm>
          </p:grpSpPr>
          <p:pic>
            <p:nvPicPr>
              <p:cNvPr id="33" name="Picture 32">
                <a:extLst>
                  <a:ext uri="{FF2B5EF4-FFF2-40B4-BE49-F238E27FC236}">
                    <a16:creationId xmlns:a16="http://schemas.microsoft.com/office/drawing/2014/main" id="{EFB08BE0-197B-4971-8BE0-877CD648A53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64716" y="1998292"/>
                <a:ext cx="720000" cy="720000"/>
              </a:xfrm>
              <a:prstGeom prst="rect">
                <a:avLst/>
              </a:prstGeom>
            </p:spPr>
          </p:pic>
          <p:sp>
            <p:nvSpPr>
              <p:cNvPr id="42" name="Inhaltsplatzhalter 3">
                <a:extLst>
                  <a:ext uri="{FF2B5EF4-FFF2-40B4-BE49-F238E27FC236}">
                    <a16:creationId xmlns:a16="http://schemas.microsoft.com/office/drawing/2014/main" id="{ACCE9611-3E3F-40B8-9EF8-DCC57EEA8F1A}"/>
                  </a:ext>
                </a:extLst>
              </p:cNvPr>
              <p:cNvSpPr txBox="1">
                <a:spLocks/>
              </p:cNvSpPr>
              <p:nvPr/>
            </p:nvSpPr>
            <p:spPr>
              <a:xfrm>
                <a:off x="7570882" y="2724940"/>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package.xml</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sp>
        <p:nvSpPr>
          <p:cNvPr id="20" name="Left Brace 19">
            <a:extLst>
              <a:ext uri="{FF2B5EF4-FFF2-40B4-BE49-F238E27FC236}">
                <a16:creationId xmlns:a16="http://schemas.microsoft.com/office/drawing/2014/main" id="{916492BB-1ED4-413E-B690-F8C0D3BADEC1}"/>
              </a:ext>
            </a:extLst>
          </p:cNvPr>
          <p:cNvSpPr/>
          <p:nvPr/>
        </p:nvSpPr>
        <p:spPr>
          <a:xfrm rot="16200000">
            <a:off x="6191804" y="1418151"/>
            <a:ext cx="252980" cy="4183503"/>
          </a:xfrm>
          <a:prstGeom prst="leftBrace">
            <a:avLst>
              <a:gd name="adj1" fmla="val 13806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80110F76-9A5E-4034-B0DC-83647975F578}"/>
              </a:ext>
            </a:extLst>
          </p:cNvPr>
          <p:cNvSpPr/>
          <p:nvPr/>
        </p:nvSpPr>
        <p:spPr>
          <a:xfrm rot="16200000">
            <a:off x="2687409" y="2432919"/>
            <a:ext cx="357741" cy="2233076"/>
          </a:xfrm>
          <a:prstGeom prst="leftBrace">
            <a:avLst>
              <a:gd name="adj1" fmla="val 138063"/>
              <a:gd name="adj2" fmla="val 4931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a:extLst>
              <a:ext uri="{FF2B5EF4-FFF2-40B4-BE49-F238E27FC236}">
                <a16:creationId xmlns:a16="http://schemas.microsoft.com/office/drawing/2014/main" id="{F41EF8D1-7C1C-4428-9D97-22B3104DB273}"/>
              </a:ext>
            </a:extLst>
          </p:cNvPr>
          <p:cNvSpPr/>
          <p:nvPr/>
        </p:nvSpPr>
        <p:spPr>
          <a:xfrm rot="5400000">
            <a:off x="4430722" y="-1688423"/>
            <a:ext cx="373993" cy="7391401"/>
          </a:xfrm>
          <a:prstGeom prst="leftBrace">
            <a:avLst>
              <a:gd name="adj1" fmla="val 138063"/>
              <a:gd name="adj2" fmla="val 5145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Inhaltsplatzhalter 3">
            <a:extLst>
              <a:ext uri="{FF2B5EF4-FFF2-40B4-BE49-F238E27FC236}">
                <a16:creationId xmlns:a16="http://schemas.microsoft.com/office/drawing/2014/main" id="{68A4D5F6-357F-4798-AA6B-DC1B287A7DB6}"/>
              </a:ext>
            </a:extLst>
          </p:cNvPr>
          <p:cNvSpPr txBox="1">
            <a:spLocks/>
          </p:cNvSpPr>
          <p:nvPr/>
        </p:nvSpPr>
        <p:spPr>
          <a:xfrm>
            <a:off x="2198360" y="3951869"/>
            <a:ext cx="1335838" cy="26066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r>
              <a:rPr lang="en-GB" sz="1800" b="1" dirty="0">
                <a:solidFill>
                  <a:srgbClr val="FF0000"/>
                </a:solidFill>
              </a:rPr>
              <a:t>MANDATORY</a:t>
            </a:r>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56" name="Inhaltsplatzhalter 3">
            <a:extLst>
              <a:ext uri="{FF2B5EF4-FFF2-40B4-BE49-F238E27FC236}">
                <a16:creationId xmlns:a16="http://schemas.microsoft.com/office/drawing/2014/main" id="{9E0EC1FC-BDF7-4A1C-8DA9-37D48FE9F48B}"/>
              </a:ext>
            </a:extLst>
          </p:cNvPr>
          <p:cNvSpPr txBox="1">
            <a:spLocks/>
          </p:cNvSpPr>
          <p:nvPr/>
        </p:nvSpPr>
        <p:spPr>
          <a:xfrm>
            <a:off x="5650375" y="3951868"/>
            <a:ext cx="1335838" cy="26066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sz="1800" b="1" dirty="0">
                <a:solidFill>
                  <a:srgbClr val="FF0000"/>
                </a:solidFill>
              </a:rPr>
              <a:t>OPTIONAL</a:t>
            </a:r>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Tree>
    <p:extLst>
      <p:ext uri="{BB962C8B-B14F-4D97-AF65-F5344CB8AC3E}">
        <p14:creationId xmlns:p14="http://schemas.microsoft.com/office/powerpoint/2010/main" val="1698239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31</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 – package.xml</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4" name="Picture 3">
            <a:extLst>
              <a:ext uri="{FF2B5EF4-FFF2-40B4-BE49-F238E27FC236}">
                <a16:creationId xmlns:a16="http://schemas.microsoft.com/office/drawing/2014/main" id="{6BBEF9FE-ED8A-466C-A85D-99BA7E766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64" y="1460500"/>
            <a:ext cx="4680000" cy="2266165"/>
          </a:xfrm>
          <a:prstGeom prst="rect">
            <a:avLst/>
          </a:prstGeom>
        </p:spPr>
      </p:pic>
      <p:sp>
        <p:nvSpPr>
          <p:cNvPr id="9" name="Inhaltsplatzhalter 3">
            <a:extLst>
              <a:ext uri="{FF2B5EF4-FFF2-40B4-BE49-F238E27FC236}">
                <a16:creationId xmlns:a16="http://schemas.microsoft.com/office/drawing/2014/main" id="{FA8174FF-8BC8-4931-BF89-7361CDBC886C}"/>
              </a:ext>
            </a:extLst>
          </p:cNvPr>
          <p:cNvSpPr>
            <a:spLocks noGrp="1"/>
          </p:cNvSpPr>
          <p:nvPr>
            <p:ph sz="quarter" idx="12"/>
          </p:nvPr>
        </p:nvSpPr>
        <p:spPr>
          <a:xfrm>
            <a:off x="250758" y="958535"/>
            <a:ext cx="8544298" cy="501965"/>
          </a:xfrm>
        </p:spPr>
        <p:txBody>
          <a:bodyPr/>
          <a:lstStyle/>
          <a:p>
            <a:pPr marL="0" indent="0" algn="just">
              <a:spcBef>
                <a:spcPts val="1200"/>
              </a:spcBef>
              <a:buNone/>
            </a:pPr>
            <a:r>
              <a:rPr lang="en-GB" sz="1800" dirty="0"/>
              <a:t>Package metadata, including its name, version, description, license, dependencies, etc.</a:t>
            </a:r>
          </a:p>
          <a:p>
            <a:pPr marL="0" indent="0" algn="just">
              <a:spcBef>
                <a:spcPts val="1200"/>
              </a:spcBef>
              <a:buNone/>
            </a:pPr>
            <a:endParaRPr lang="en-GB" dirty="0"/>
          </a:p>
        </p:txBody>
      </p:sp>
      <p:sp>
        <p:nvSpPr>
          <p:cNvPr id="10" name="Rectangle 9">
            <a:extLst>
              <a:ext uri="{FF2B5EF4-FFF2-40B4-BE49-F238E27FC236}">
                <a16:creationId xmlns:a16="http://schemas.microsoft.com/office/drawing/2014/main" id="{5A28375F-DE9E-49B9-AD23-5B023BF8CE65}"/>
              </a:ext>
            </a:extLst>
          </p:cNvPr>
          <p:cNvSpPr/>
          <p:nvPr/>
        </p:nvSpPr>
        <p:spPr>
          <a:xfrm>
            <a:off x="628650" y="1708150"/>
            <a:ext cx="4284414" cy="641350"/>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llout: Bent Line 11">
            <a:extLst>
              <a:ext uri="{FF2B5EF4-FFF2-40B4-BE49-F238E27FC236}">
                <a16:creationId xmlns:a16="http://schemas.microsoft.com/office/drawing/2014/main" id="{4E3BEEE5-A759-41F1-BB09-CBE3BF21AB6E}"/>
              </a:ext>
            </a:extLst>
          </p:cNvPr>
          <p:cNvSpPr/>
          <p:nvPr/>
        </p:nvSpPr>
        <p:spPr>
          <a:xfrm>
            <a:off x="5315750" y="1460501"/>
            <a:ext cx="3479306" cy="298450"/>
          </a:xfrm>
          <a:prstGeom prst="borderCallout2">
            <a:avLst>
              <a:gd name="adj1" fmla="val 52424"/>
              <a:gd name="adj2" fmla="val -423"/>
              <a:gd name="adj3" fmla="val 200793"/>
              <a:gd name="adj4" fmla="val -5217"/>
              <a:gd name="adj5" fmla="val 201258"/>
              <a:gd name="adj6" fmla="val -113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nhaltsplatzhalter 3">
            <a:extLst>
              <a:ext uri="{FF2B5EF4-FFF2-40B4-BE49-F238E27FC236}">
                <a16:creationId xmlns:a16="http://schemas.microsoft.com/office/drawing/2014/main" id="{D378319E-D1A3-477A-9D6C-BE228451DC48}"/>
              </a:ext>
            </a:extLst>
          </p:cNvPr>
          <p:cNvSpPr txBox="1">
            <a:spLocks/>
          </p:cNvSpPr>
          <p:nvPr/>
        </p:nvSpPr>
        <p:spPr>
          <a:xfrm>
            <a:off x="5315750" y="1466849"/>
            <a:ext cx="3491536" cy="292102"/>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1200"/>
              </a:spcBef>
              <a:buFont typeface="Wingdings" charset="2"/>
              <a:buNone/>
            </a:pPr>
            <a:r>
              <a:rPr lang="en-US" altLang="en-US" dirty="0">
                <a:solidFill>
                  <a:srgbClr val="333333"/>
                </a:solidFill>
                <a:latin typeface="Calibri Light" panose="020F0302020204030204" pitchFamily="34" charset="0"/>
                <a:cs typeface="Calibri Light" panose="020F0302020204030204" pitchFamily="34" charset="0"/>
              </a:rPr>
              <a:t>Required</a:t>
            </a:r>
            <a:r>
              <a:rPr lang="es-ES" altLang="en-US" dirty="0">
                <a:solidFill>
                  <a:srgbClr val="333333"/>
                </a:solidFill>
                <a:latin typeface="Calibri Light" panose="020F0302020204030204" pitchFamily="34" charset="0"/>
                <a:cs typeface="Calibri Light" panose="020F0302020204030204" pitchFamily="34" charset="0"/>
              </a:rPr>
              <a:t> tags!</a:t>
            </a:r>
            <a:endParaRPr lang="en-GB" dirty="0"/>
          </a:p>
          <a:p>
            <a:pPr lvl="1" algn="just">
              <a:spcBef>
                <a:spcPts val="1200"/>
              </a:spcBef>
            </a:pP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p:sp>
        <p:nvSpPr>
          <p:cNvPr id="14" name="Callout: Bent Line 13">
            <a:extLst>
              <a:ext uri="{FF2B5EF4-FFF2-40B4-BE49-F238E27FC236}">
                <a16:creationId xmlns:a16="http://schemas.microsoft.com/office/drawing/2014/main" id="{E022D00C-90B7-4CC8-89C5-D86F5E5CDAE1}"/>
              </a:ext>
            </a:extLst>
          </p:cNvPr>
          <p:cNvSpPr/>
          <p:nvPr/>
        </p:nvSpPr>
        <p:spPr>
          <a:xfrm>
            <a:off x="5315751" y="2264690"/>
            <a:ext cx="3479306" cy="503910"/>
          </a:xfrm>
          <a:prstGeom prst="borderCallout2">
            <a:avLst>
              <a:gd name="adj1" fmla="val 52424"/>
              <a:gd name="adj2" fmla="val -423"/>
              <a:gd name="adj3" fmla="val 52513"/>
              <a:gd name="adj4" fmla="val -13322"/>
              <a:gd name="adj5" fmla="val 51280"/>
              <a:gd name="adj6" fmla="val -6300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Inhaltsplatzhalter 3">
                <a:extLst>
                  <a:ext uri="{FF2B5EF4-FFF2-40B4-BE49-F238E27FC236}">
                    <a16:creationId xmlns:a16="http://schemas.microsoft.com/office/drawing/2014/main" id="{63DCAA26-DE80-4CFC-91FB-2EDBEA9533FB}"/>
                  </a:ext>
                </a:extLst>
              </p:cNvPr>
              <p:cNvSpPr txBox="1">
                <a:spLocks/>
              </p:cNvSpPr>
              <p:nvPr/>
            </p:nvSpPr>
            <p:spPr>
              <a:xfrm>
                <a:off x="5315752" y="2263876"/>
                <a:ext cx="3467076" cy="25554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Wingdings" charset="2"/>
                  <a:buNone/>
                </a:pPr>
                <a:r>
                  <a:rPr lang="en-GB" dirty="0"/>
                  <a:t>Specify the build system tool which this package needs to build itself. Typically </a:t>
                </a:r>
                <a14:m>
                  <m:oMath xmlns:m="http://schemas.openxmlformats.org/officeDocument/2006/math">
                    <m:r>
                      <a:rPr lang="en-GB" b="1" i="1" dirty="0" smtClean="0">
                        <a:latin typeface="Cambria Math" panose="02040503050406030204" pitchFamily="18" charset="0"/>
                      </a:rPr>
                      <m:t>𝒄𝒂𝒕𝒌𝒊𝒏</m:t>
                    </m:r>
                  </m:oMath>
                </a14:m>
                <a:endParaRPr lang="en-GB" dirty="0"/>
              </a:p>
              <a:p>
                <a:pPr lvl="1" algn="just">
                  <a:spcBef>
                    <a:spcPts val="1200"/>
                  </a:spcBef>
                </a:pP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mc:Choice>
        <mc:Fallback xmlns="">
          <p:sp>
            <p:nvSpPr>
              <p:cNvPr id="15" name="Inhaltsplatzhalter 3">
                <a:extLst>
                  <a:ext uri="{FF2B5EF4-FFF2-40B4-BE49-F238E27FC236}">
                    <a16:creationId xmlns:a16="http://schemas.microsoft.com/office/drawing/2014/main" id="{63DCAA26-DE80-4CFC-91FB-2EDBEA9533FB}"/>
                  </a:ext>
                </a:extLst>
              </p:cNvPr>
              <p:cNvSpPr txBox="1">
                <a:spLocks noRot="1" noChangeAspect="1" noMove="1" noResize="1" noEditPoints="1" noAdjustHandles="1" noChangeArrowheads="1" noChangeShapeType="1" noTextEdit="1"/>
              </p:cNvSpPr>
              <p:nvPr/>
            </p:nvSpPr>
            <p:spPr>
              <a:xfrm>
                <a:off x="5315752" y="2263876"/>
                <a:ext cx="3467076" cy="255545"/>
              </a:xfrm>
              <a:prstGeom prst="rect">
                <a:avLst/>
              </a:prstGeom>
              <a:blipFill>
                <a:blip r:embed="rId4"/>
                <a:stretch>
                  <a:fillRect l="-2460" t="-9524" b="-128571"/>
                </a:stretch>
              </a:blipFill>
            </p:spPr>
            <p:txBody>
              <a:bodyPr/>
              <a:lstStyle/>
              <a:p>
                <a:r>
                  <a:rPr lang="en-US">
                    <a:noFill/>
                  </a:rPr>
                  <a:t> </a:t>
                </a:r>
              </a:p>
            </p:txBody>
          </p:sp>
        </mc:Fallback>
      </mc:AlternateContent>
      <p:sp>
        <p:nvSpPr>
          <p:cNvPr id="16" name="Callout: Bent Line 15">
            <a:extLst>
              <a:ext uri="{FF2B5EF4-FFF2-40B4-BE49-F238E27FC236}">
                <a16:creationId xmlns:a16="http://schemas.microsoft.com/office/drawing/2014/main" id="{CE1078A7-EC51-4336-B126-7D83177E8611}"/>
              </a:ext>
            </a:extLst>
          </p:cNvPr>
          <p:cNvSpPr/>
          <p:nvPr/>
        </p:nvSpPr>
        <p:spPr>
          <a:xfrm>
            <a:off x="5314806" y="3268719"/>
            <a:ext cx="3489414" cy="522232"/>
          </a:xfrm>
          <a:prstGeom prst="borderCallout2">
            <a:avLst>
              <a:gd name="adj1" fmla="val 52424"/>
              <a:gd name="adj2" fmla="val -423"/>
              <a:gd name="adj3" fmla="val -71426"/>
              <a:gd name="adj4" fmla="val -4252"/>
              <a:gd name="adj5" fmla="val -71527"/>
              <a:gd name="adj6" fmla="val -1144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nhaltsplatzhalter 3">
            <a:extLst>
              <a:ext uri="{FF2B5EF4-FFF2-40B4-BE49-F238E27FC236}">
                <a16:creationId xmlns:a16="http://schemas.microsoft.com/office/drawing/2014/main" id="{BA0965E2-B02D-4515-8978-24D247580F50}"/>
              </a:ext>
            </a:extLst>
          </p:cNvPr>
          <p:cNvSpPr txBox="1">
            <a:spLocks/>
          </p:cNvSpPr>
          <p:nvPr/>
        </p:nvSpPr>
        <p:spPr>
          <a:xfrm>
            <a:off x="5314806" y="3284062"/>
            <a:ext cx="3499641" cy="44260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en-US" i="0" dirty="0">
                <a:latin typeface="Calibri Light" panose="020F0302020204030204" pitchFamily="34" charset="0"/>
                <a:cs typeface="Calibri Light" panose="020F0302020204030204" pitchFamily="34" charset="0"/>
              </a:rPr>
              <a:t>Specify which packages are needed to build this package.</a:t>
            </a:r>
            <a:endParaRPr lang="en-US" dirty="0">
              <a:latin typeface="Calibri Light" panose="020F0302020204030204" pitchFamily="34" charset="0"/>
              <a:cs typeface="Calibri Light" panose="020F0302020204030204" pitchFamily="34" charset="0"/>
            </a:endParaRPr>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p:sp>
        <p:nvSpPr>
          <p:cNvPr id="18" name="Rectangle 17">
            <a:extLst>
              <a:ext uri="{FF2B5EF4-FFF2-40B4-BE49-F238E27FC236}">
                <a16:creationId xmlns:a16="http://schemas.microsoft.com/office/drawing/2014/main" id="{086351AA-FFB7-435D-80E5-121354B9A42B}"/>
              </a:ext>
            </a:extLst>
          </p:cNvPr>
          <p:cNvSpPr/>
          <p:nvPr/>
        </p:nvSpPr>
        <p:spPr>
          <a:xfrm>
            <a:off x="628650" y="2692400"/>
            <a:ext cx="4284414" cy="396523"/>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llout: Bent Line 18">
            <a:extLst>
              <a:ext uri="{FF2B5EF4-FFF2-40B4-BE49-F238E27FC236}">
                <a16:creationId xmlns:a16="http://schemas.microsoft.com/office/drawing/2014/main" id="{87FC347F-3B00-4BD0-944D-2B5A13162AF3}"/>
              </a:ext>
            </a:extLst>
          </p:cNvPr>
          <p:cNvSpPr/>
          <p:nvPr/>
        </p:nvSpPr>
        <p:spPr>
          <a:xfrm>
            <a:off x="2770589" y="4248866"/>
            <a:ext cx="3489414" cy="522232"/>
          </a:xfrm>
          <a:prstGeom prst="borderCallout2">
            <a:avLst>
              <a:gd name="adj1" fmla="val 52424"/>
              <a:gd name="adj2" fmla="val -423"/>
              <a:gd name="adj3" fmla="val -19141"/>
              <a:gd name="adj4" fmla="val -8802"/>
              <a:gd name="adj5" fmla="val -128676"/>
              <a:gd name="adj6" fmla="val -52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nhaltsplatzhalter 3">
            <a:extLst>
              <a:ext uri="{FF2B5EF4-FFF2-40B4-BE49-F238E27FC236}">
                <a16:creationId xmlns:a16="http://schemas.microsoft.com/office/drawing/2014/main" id="{737717CA-1A04-4463-A8CB-0DE00AF427AE}"/>
              </a:ext>
            </a:extLst>
          </p:cNvPr>
          <p:cNvSpPr txBox="1">
            <a:spLocks/>
          </p:cNvSpPr>
          <p:nvPr/>
        </p:nvSpPr>
        <p:spPr>
          <a:xfrm>
            <a:off x="2770589" y="4248866"/>
            <a:ext cx="3499641" cy="44260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en-US" i="0" dirty="0">
                <a:latin typeface="Calibri Light" panose="020F0302020204030204" pitchFamily="34" charset="0"/>
                <a:cs typeface="Calibri Light" panose="020F0302020204030204" pitchFamily="34" charset="0"/>
              </a:rPr>
              <a:t>Specify which packages are needed to run code in this package.</a:t>
            </a:r>
            <a:endParaRPr lang="en-US" dirty="0">
              <a:latin typeface="Calibri Light" panose="020F0302020204030204" pitchFamily="34" charset="0"/>
              <a:cs typeface="Calibri Light" panose="020F0302020204030204" pitchFamily="34" charset="0"/>
            </a:endParaRPr>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p:sp>
        <p:nvSpPr>
          <p:cNvPr id="21" name="Rectangle 20">
            <a:extLst>
              <a:ext uri="{FF2B5EF4-FFF2-40B4-BE49-F238E27FC236}">
                <a16:creationId xmlns:a16="http://schemas.microsoft.com/office/drawing/2014/main" id="{2D004BB5-2A19-4BA6-96CA-E0E4CF1DCF92}"/>
              </a:ext>
            </a:extLst>
          </p:cNvPr>
          <p:cNvSpPr/>
          <p:nvPr/>
        </p:nvSpPr>
        <p:spPr>
          <a:xfrm>
            <a:off x="628780" y="3189945"/>
            <a:ext cx="4284414" cy="396523"/>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52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P spid="14" grpId="0" animBg="1"/>
      <p:bldP spid="15" grpId="0"/>
      <p:bldP spid="16" grpId="0" animBg="1"/>
      <p:bldP spid="17" grpId="0"/>
      <p:bldP spid="18" grpId="0" animBg="1"/>
      <p:bldP spid="19" grpId="0" animBg="1"/>
      <p:bldP spid="20" grpId="0"/>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32</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 – CMakeLists.txt</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mc:AlternateContent xmlns:mc="http://schemas.openxmlformats.org/markup-compatibility/2006" xmlns:a14="http://schemas.microsoft.com/office/drawing/2010/main">
        <mc:Choice Requires="a14">
          <p:sp>
            <p:nvSpPr>
              <p:cNvPr id="6" name="Inhaltsplatzhalter 3">
                <a:extLst>
                  <a:ext uri="{FF2B5EF4-FFF2-40B4-BE49-F238E27FC236}">
                    <a16:creationId xmlns:a16="http://schemas.microsoft.com/office/drawing/2014/main" id="{C5955372-EB08-4A09-B59E-68705D234D69}"/>
                  </a:ext>
                </a:extLst>
              </p:cNvPr>
              <p:cNvSpPr>
                <a:spLocks noGrp="1"/>
              </p:cNvSpPr>
              <p:nvPr>
                <p:ph sz="quarter" idx="12"/>
              </p:nvPr>
            </p:nvSpPr>
            <p:spPr>
              <a:xfrm>
                <a:off x="250758" y="958535"/>
                <a:ext cx="8544298" cy="501965"/>
              </a:xfrm>
            </p:spPr>
            <p:txBody>
              <a:bodyPr/>
              <a:lstStyle/>
              <a:p>
                <a:pPr marL="0" indent="0" algn="just">
                  <a:spcBef>
                    <a:spcPts val="1200"/>
                  </a:spcBef>
                  <a:buNone/>
                </a:pPr>
                <a:r>
                  <a:rPr lang="en-GB" sz="1800" dirty="0"/>
                  <a:t>It is the input to the </a:t>
                </a:r>
                <a14:m>
                  <m:oMath xmlns:m="http://schemas.openxmlformats.org/officeDocument/2006/math">
                    <m:r>
                      <a:rPr lang="en-GB" sz="1800" b="1" i="1" dirty="0" smtClean="0">
                        <a:latin typeface="Cambria Math" panose="02040503050406030204" pitchFamily="18" charset="0"/>
                      </a:rPr>
                      <m:t>𝑪𝑴𝒂𝒌𝒆</m:t>
                    </m:r>
                  </m:oMath>
                </a14:m>
                <a:r>
                  <a:rPr lang="en-GB" sz="1800" dirty="0"/>
                  <a:t> build system for building software packages.</a:t>
                </a:r>
              </a:p>
              <a:p>
                <a:pPr marL="0" indent="0" algn="just">
                  <a:spcBef>
                    <a:spcPts val="1200"/>
                  </a:spcBef>
                  <a:buNone/>
                </a:pPr>
                <a:endParaRPr lang="en-GB" dirty="0"/>
              </a:p>
            </p:txBody>
          </p:sp>
        </mc:Choice>
        <mc:Fallback xmlns="">
          <p:sp>
            <p:nvSpPr>
              <p:cNvPr id="6" name="Inhaltsplatzhalter 3">
                <a:extLst>
                  <a:ext uri="{FF2B5EF4-FFF2-40B4-BE49-F238E27FC236}">
                    <a16:creationId xmlns:a16="http://schemas.microsoft.com/office/drawing/2014/main" id="{C5955372-EB08-4A09-B59E-68705D234D69}"/>
                  </a:ext>
                </a:extLst>
              </p:cNvPr>
              <p:cNvSpPr>
                <a:spLocks noGrp="1" noRot="1" noChangeAspect="1" noMove="1" noResize="1" noEditPoints="1" noAdjustHandles="1" noChangeArrowheads="1" noChangeShapeType="1" noTextEdit="1"/>
              </p:cNvSpPr>
              <p:nvPr>
                <p:ph sz="quarter" idx="12"/>
              </p:nvPr>
            </p:nvSpPr>
            <p:spPr>
              <a:xfrm>
                <a:off x="250758" y="958535"/>
                <a:ext cx="8544298" cy="501965"/>
              </a:xfrm>
              <a:blipFill>
                <a:blip r:embed="rId3"/>
                <a:stretch>
                  <a:fillRect l="-1355" t="-192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C53F50-2427-4CED-9F72-87CC945FA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64" y="1460500"/>
            <a:ext cx="5400000" cy="2556077"/>
          </a:xfrm>
          <a:prstGeom prst="rect">
            <a:avLst/>
          </a:prstGeom>
        </p:spPr>
      </p:pic>
      <p:sp>
        <p:nvSpPr>
          <p:cNvPr id="7" name="Rectangle 6">
            <a:extLst>
              <a:ext uri="{FF2B5EF4-FFF2-40B4-BE49-F238E27FC236}">
                <a16:creationId xmlns:a16="http://schemas.microsoft.com/office/drawing/2014/main" id="{5945F218-688D-4757-8815-B9864F7E11B7}"/>
              </a:ext>
            </a:extLst>
          </p:cNvPr>
          <p:cNvSpPr/>
          <p:nvPr/>
        </p:nvSpPr>
        <p:spPr>
          <a:xfrm>
            <a:off x="245764" y="4232780"/>
            <a:ext cx="5400000" cy="307777"/>
          </a:xfrm>
          <a:prstGeom prst="rect">
            <a:avLst/>
          </a:prstGeom>
        </p:spPr>
        <p:txBody>
          <a:bodyPr wrap="square">
            <a:spAutoFit/>
          </a:bodyPr>
          <a:lstStyle/>
          <a:p>
            <a:r>
              <a:rPr lang="en-GB" b="1" dirty="0">
                <a:solidFill>
                  <a:srgbClr val="242F78"/>
                </a:solidFill>
                <a:latin typeface="Calibri Light" panose="020F0302020204030204" pitchFamily="34" charset="0"/>
                <a:cs typeface="Calibri Light" panose="020F0302020204030204" pitchFamily="34" charset="0"/>
              </a:rPr>
              <a:t>* The order in the configuration DOES count!</a:t>
            </a:r>
          </a:p>
        </p:txBody>
      </p:sp>
      <p:sp>
        <p:nvSpPr>
          <p:cNvPr id="9" name="Rectangle 8">
            <a:extLst>
              <a:ext uri="{FF2B5EF4-FFF2-40B4-BE49-F238E27FC236}">
                <a16:creationId xmlns:a16="http://schemas.microsoft.com/office/drawing/2014/main" id="{CB9E6838-EE68-4F09-A50C-52B4302BD4BB}"/>
              </a:ext>
            </a:extLst>
          </p:cNvPr>
          <p:cNvSpPr/>
          <p:nvPr/>
        </p:nvSpPr>
        <p:spPr>
          <a:xfrm>
            <a:off x="523240" y="1823720"/>
            <a:ext cx="5122524" cy="436880"/>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llout: Bent Line 9">
            <a:extLst>
              <a:ext uri="{FF2B5EF4-FFF2-40B4-BE49-F238E27FC236}">
                <a16:creationId xmlns:a16="http://schemas.microsoft.com/office/drawing/2014/main" id="{C81AC01E-CC25-4230-B1EC-0BCD93AB968E}"/>
              </a:ext>
            </a:extLst>
          </p:cNvPr>
          <p:cNvSpPr/>
          <p:nvPr/>
        </p:nvSpPr>
        <p:spPr>
          <a:xfrm>
            <a:off x="5958840" y="1645920"/>
            <a:ext cx="2823987" cy="501506"/>
          </a:xfrm>
          <a:prstGeom prst="borderCallout2">
            <a:avLst>
              <a:gd name="adj1" fmla="val 52424"/>
              <a:gd name="adj2" fmla="val -423"/>
              <a:gd name="adj3" fmla="val 73161"/>
              <a:gd name="adj4" fmla="val -5397"/>
              <a:gd name="adj5" fmla="val 73626"/>
              <a:gd name="adj6" fmla="val -1152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nhaltsplatzhalter 3">
            <a:extLst>
              <a:ext uri="{FF2B5EF4-FFF2-40B4-BE49-F238E27FC236}">
                <a16:creationId xmlns:a16="http://schemas.microsoft.com/office/drawing/2014/main" id="{62683D6E-F7CD-4A2E-B94B-F014E07BC15A}"/>
              </a:ext>
            </a:extLst>
          </p:cNvPr>
          <p:cNvSpPr txBox="1">
            <a:spLocks/>
          </p:cNvSpPr>
          <p:nvPr/>
        </p:nvSpPr>
        <p:spPr>
          <a:xfrm>
            <a:off x="5958840" y="1628455"/>
            <a:ext cx="2823987" cy="51897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1200"/>
              </a:spcBef>
              <a:buFont typeface="Wingdings" charset="2"/>
              <a:buNone/>
            </a:pPr>
            <a:r>
              <a:rPr lang="en-US" altLang="en-US" dirty="0">
                <a:solidFill>
                  <a:srgbClr val="333333"/>
                </a:solidFill>
                <a:latin typeface="Calibri Light" panose="020F0302020204030204" pitchFamily="34" charset="0"/>
                <a:cs typeface="Calibri Light" panose="020F0302020204030204" pitchFamily="34" charset="0"/>
              </a:rPr>
              <a:t>Find other </a:t>
            </a:r>
            <a:r>
              <a:rPr lang="en-US" altLang="en-US" dirty="0" err="1">
                <a:solidFill>
                  <a:srgbClr val="333333"/>
                </a:solidFill>
                <a:latin typeface="Calibri Light" panose="020F0302020204030204" pitchFamily="34" charset="0"/>
                <a:cs typeface="Calibri Light" panose="020F0302020204030204" pitchFamily="34" charset="0"/>
              </a:rPr>
              <a:t>CMake</a:t>
            </a:r>
            <a:r>
              <a:rPr lang="en-US" altLang="en-US" dirty="0">
                <a:solidFill>
                  <a:srgbClr val="333333"/>
                </a:solidFill>
                <a:latin typeface="Calibri Light" panose="020F0302020204030204" pitchFamily="34" charset="0"/>
                <a:cs typeface="Calibri Light" panose="020F0302020204030204" pitchFamily="34" charset="0"/>
              </a:rPr>
              <a:t>/Catkin packages needed for build</a:t>
            </a:r>
            <a:endParaRPr lang="en-US" dirty="0"/>
          </a:p>
          <a:p>
            <a:pPr lvl="1" algn="just">
              <a:spcBef>
                <a:spcPts val="1200"/>
              </a:spcBef>
            </a:pP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p:sp>
        <p:nvSpPr>
          <p:cNvPr id="15" name="Rectangle 14">
            <a:extLst>
              <a:ext uri="{FF2B5EF4-FFF2-40B4-BE49-F238E27FC236}">
                <a16:creationId xmlns:a16="http://schemas.microsoft.com/office/drawing/2014/main" id="{822A7463-B1BA-4F2B-8984-ABAEBE05DD93}"/>
              </a:ext>
            </a:extLst>
          </p:cNvPr>
          <p:cNvSpPr/>
          <p:nvPr/>
        </p:nvSpPr>
        <p:spPr>
          <a:xfrm>
            <a:off x="523240" y="2725832"/>
            <a:ext cx="5122524" cy="665068"/>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llout: Bent Line 15">
            <a:extLst>
              <a:ext uri="{FF2B5EF4-FFF2-40B4-BE49-F238E27FC236}">
                <a16:creationId xmlns:a16="http://schemas.microsoft.com/office/drawing/2014/main" id="{DEE0D17D-DFEE-42AF-A4DE-3D5D18017663}"/>
              </a:ext>
            </a:extLst>
          </p:cNvPr>
          <p:cNvSpPr/>
          <p:nvPr/>
        </p:nvSpPr>
        <p:spPr>
          <a:xfrm>
            <a:off x="5958840" y="2548031"/>
            <a:ext cx="2823987" cy="258669"/>
          </a:xfrm>
          <a:prstGeom prst="borderCallout2">
            <a:avLst>
              <a:gd name="adj1" fmla="val 52424"/>
              <a:gd name="adj2" fmla="val -423"/>
              <a:gd name="adj3" fmla="val 210634"/>
              <a:gd name="adj4" fmla="val -5397"/>
              <a:gd name="adj5" fmla="val 211099"/>
              <a:gd name="adj6" fmla="val -1085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nhaltsplatzhalter 3">
            <a:extLst>
              <a:ext uri="{FF2B5EF4-FFF2-40B4-BE49-F238E27FC236}">
                <a16:creationId xmlns:a16="http://schemas.microsoft.com/office/drawing/2014/main" id="{388E0AB2-4492-4B9C-A2DE-A161F3EE428A}"/>
              </a:ext>
            </a:extLst>
          </p:cNvPr>
          <p:cNvSpPr txBox="1">
            <a:spLocks/>
          </p:cNvSpPr>
          <p:nvPr/>
        </p:nvSpPr>
        <p:spPr>
          <a:xfrm>
            <a:off x="5958840" y="2530567"/>
            <a:ext cx="2823987" cy="27613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1200"/>
              </a:spcBef>
              <a:buFont typeface="Wingdings" charset="2"/>
              <a:buNone/>
            </a:pPr>
            <a:r>
              <a:rPr lang="en-US" altLang="en-US" dirty="0">
                <a:solidFill>
                  <a:srgbClr val="333333"/>
                </a:solidFill>
                <a:latin typeface="Calibri Light" panose="020F0302020204030204" pitchFamily="34" charset="0"/>
                <a:cs typeface="Calibri Light" panose="020F0302020204030204" pitchFamily="34" charset="0"/>
              </a:rPr>
              <a:t>Invoke Message generation</a:t>
            </a: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p:sp>
        <p:nvSpPr>
          <p:cNvPr id="18" name="Callout: Bent Line 17">
            <a:extLst>
              <a:ext uri="{FF2B5EF4-FFF2-40B4-BE49-F238E27FC236}">
                <a16:creationId xmlns:a16="http://schemas.microsoft.com/office/drawing/2014/main" id="{10D081BB-0034-4475-BE14-ABEACEA74498}"/>
              </a:ext>
            </a:extLst>
          </p:cNvPr>
          <p:cNvSpPr/>
          <p:nvPr/>
        </p:nvSpPr>
        <p:spPr>
          <a:xfrm>
            <a:off x="5971069" y="3207305"/>
            <a:ext cx="2823987" cy="939245"/>
          </a:xfrm>
          <a:prstGeom prst="borderCallout2">
            <a:avLst>
              <a:gd name="adj1" fmla="val 52424"/>
              <a:gd name="adj2" fmla="val -423"/>
              <a:gd name="adj3" fmla="val 38235"/>
              <a:gd name="adj4" fmla="val -23161"/>
              <a:gd name="adj5" fmla="val 37348"/>
              <a:gd name="adj6" fmla="val -830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Inhaltsplatzhalter 3">
                <a:extLst>
                  <a:ext uri="{FF2B5EF4-FFF2-40B4-BE49-F238E27FC236}">
                    <a16:creationId xmlns:a16="http://schemas.microsoft.com/office/drawing/2014/main" id="{4D910CEE-F7F9-4BBA-AB26-4237C9E2AFE8}"/>
                  </a:ext>
                </a:extLst>
              </p:cNvPr>
              <p:cNvSpPr txBox="1">
                <a:spLocks/>
              </p:cNvSpPr>
              <p:nvPr/>
            </p:nvSpPr>
            <p:spPr>
              <a:xfrm>
                <a:off x="5971069" y="3189841"/>
                <a:ext cx="2823987" cy="956709"/>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spcBef>
                    <a:spcPts val="1200"/>
                  </a:spcBef>
                  <a:buFont typeface="Wingdings" charset="2"/>
                  <a:buNone/>
                </a:pPr>
                <a14:m>
                  <m:oMath xmlns:m="http://schemas.openxmlformats.org/officeDocument/2006/math">
                    <m:r>
                      <a:rPr lang="es-ES" altLang="en-US" b="1" i="1" dirty="0" smtClean="0">
                        <a:solidFill>
                          <a:srgbClr val="333333"/>
                        </a:solidFill>
                        <a:latin typeface="Cambria Math" panose="02040503050406030204" pitchFamily="18" charset="0"/>
                        <a:cs typeface="Calibri Light" panose="020F0302020204030204" pitchFamily="34" charset="0"/>
                      </a:rPr>
                      <m:t>𝒄𝒂𝒕𝒌𝒊𝒏</m:t>
                    </m:r>
                    <m:r>
                      <a:rPr lang="es-ES" altLang="en-US" b="1" i="1" dirty="0" smtClean="0">
                        <a:solidFill>
                          <a:srgbClr val="333333"/>
                        </a:solidFill>
                        <a:latin typeface="Cambria Math" panose="02040503050406030204" pitchFamily="18" charset="0"/>
                        <a:cs typeface="Calibri Light" panose="020F0302020204030204" pitchFamily="34" charset="0"/>
                      </a:rPr>
                      <m:t>_</m:t>
                    </m:r>
                    <m:r>
                      <a:rPr lang="es-ES" altLang="en-US" b="1" i="1" dirty="0" smtClean="0">
                        <a:solidFill>
                          <a:srgbClr val="333333"/>
                        </a:solidFill>
                        <a:latin typeface="Cambria Math" panose="02040503050406030204" pitchFamily="18" charset="0"/>
                        <a:cs typeface="Calibri Light" panose="020F0302020204030204" pitchFamily="34" charset="0"/>
                      </a:rPr>
                      <m:t>𝒑𝒂𝒄𝒌𝒂𝒈𝒆</m:t>
                    </m:r>
                    <m:r>
                      <a:rPr lang="es-ES" altLang="en-US" b="1" i="1" dirty="0" smtClean="0">
                        <a:solidFill>
                          <a:srgbClr val="333333"/>
                        </a:solidFill>
                        <a:latin typeface="Cambria Math" panose="02040503050406030204" pitchFamily="18" charset="0"/>
                        <a:cs typeface="Calibri Light" panose="020F0302020204030204" pitchFamily="34" charset="0"/>
                      </a:rPr>
                      <m:t>() </m:t>
                    </m:r>
                  </m:oMath>
                </a14:m>
                <a:r>
                  <a:rPr lang="es-ES" altLang="en-US" dirty="0" err="1">
                    <a:solidFill>
                      <a:srgbClr val="333333"/>
                    </a:solidFill>
                    <a:latin typeface="Calibri Light" panose="020F0302020204030204" pitchFamily="34" charset="0"/>
                    <a:cs typeface="Calibri Light" panose="020F0302020204030204" pitchFamily="34" charset="0"/>
                  </a:rPr>
                  <a:t>is</a:t>
                </a:r>
                <a:r>
                  <a:rPr lang="es-ES" altLang="en-US" dirty="0">
                    <a:solidFill>
                      <a:srgbClr val="333333"/>
                    </a:solidFill>
                    <a:latin typeface="Calibri Light" panose="020F0302020204030204" pitchFamily="34" charset="0"/>
                    <a:cs typeface="Calibri Light" panose="020F0302020204030204" pitchFamily="34" charset="0"/>
                  </a:rPr>
                  <a:t> a </a:t>
                </a:r>
                <a:r>
                  <a:rPr lang="es-ES" altLang="en-US" dirty="0" err="1">
                    <a:solidFill>
                      <a:srgbClr val="333333"/>
                    </a:solidFill>
                    <a:latin typeface="Calibri Light" panose="020F0302020204030204" pitchFamily="34" charset="0"/>
                    <a:cs typeface="Calibri Light" panose="020F0302020204030204" pitchFamily="34" charset="0"/>
                  </a:rPr>
                  <a:t>Cmake</a:t>
                </a:r>
                <a:r>
                  <a:rPr lang="es-ES" altLang="en-US" dirty="0">
                    <a:solidFill>
                      <a:srgbClr val="333333"/>
                    </a:solidFill>
                    <a:latin typeface="Calibri Light" panose="020F0302020204030204" pitchFamily="34" charset="0"/>
                    <a:cs typeface="Calibri Light" panose="020F0302020204030204" pitchFamily="34" charset="0"/>
                  </a:rPr>
                  <a:t> macro. </a:t>
                </a:r>
                <a:r>
                  <a:rPr lang="es-ES" altLang="en-US" dirty="0" err="1">
                    <a:solidFill>
                      <a:srgbClr val="333333"/>
                    </a:solidFill>
                    <a:latin typeface="Calibri Light" panose="020F0302020204030204" pitchFamily="34" charset="0"/>
                    <a:cs typeface="Calibri Light" panose="020F0302020204030204" pitchFamily="34" charset="0"/>
                  </a:rPr>
                  <a:t>This</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is</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required</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to</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specify</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catkin-specific</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information</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to</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the</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build</a:t>
                </a:r>
                <a:r>
                  <a:rPr lang="es-ES" altLang="en-US" dirty="0">
                    <a:solidFill>
                      <a:srgbClr val="333333"/>
                    </a:solidFill>
                    <a:latin typeface="Calibri Light" panose="020F0302020204030204" pitchFamily="34" charset="0"/>
                    <a:cs typeface="Calibri Light" panose="020F0302020204030204" pitchFamily="34" charset="0"/>
                  </a:rPr>
                  <a:t> </a:t>
                </a:r>
                <a:r>
                  <a:rPr lang="es-ES" altLang="en-US" dirty="0" err="1">
                    <a:solidFill>
                      <a:srgbClr val="333333"/>
                    </a:solidFill>
                    <a:latin typeface="Calibri Light" panose="020F0302020204030204" pitchFamily="34" charset="0"/>
                    <a:cs typeface="Calibri Light" panose="020F0302020204030204" pitchFamily="34" charset="0"/>
                  </a:rPr>
                  <a:t>system</a:t>
                </a:r>
                <a:r>
                  <a:rPr lang="es-ES" altLang="en-US" dirty="0">
                    <a:solidFill>
                      <a:srgbClr val="333333"/>
                    </a:solidFill>
                    <a:latin typeface="Calibri Light" panose="020F0302020204030204" pitchFamily="34" charset="0"/>
                    <a:cs typeface="Calibri Light" panose="020F0302020204030204" pitchFamily="34" charset="0"/>
                  </a:rPr>
                  <a:t>. </a:t>
                </a:r>
                <a:endParaRPr lang="en-GB" sz="1800" dirty="0"/>
              </a:p>
              <a:p>
                <a:pPr marL="0" indent="0" algn="just">
                  <a:spcBef>
                    <a:spcPts val="1200"/>
                  </a:spcBef>
                  <a:buFont typeface="Wingdings" charset="2"/>
                  <a:buNone/>
                </a:pPr>
                <a:endParaRPr lang="en-GB" dirty="0"/>
              </a:p>
              <a:p>
                <a:pPr marL="0" indent="0">
                  <a:buFont typeface="Wingdings" charset="2"/>
                  <a:buNone/>
                </a:pPr>
                <a:endParaRPr lang="en-GB" dirty="0"/>
              </a:p>
              <a:p>
                <a:endParaRPr lang="en-GB" dirty="0"/>
              </a:p>
            </p:txBody>
          </p:sp>
        </mc:Choice>
        <mc:Fallback xmlns="">
          <p:sp>
            <p:nvSpPr>
              <p:cNvPr id="19" name="Inhaltsplatzhalter 3">
                <a:extLst>
                  <a:ext uri="{FF2B5EF4-FFF2-40B4-BE49-F238E27FC236}">
                    <a16:creationId xmlns:a16="http://schemas.microsoft.com/office/drawing/2014/main" id="{4D910CEE-F7F9-4BBA-AB26-4237C9E2AFE8}"/>
                  </a:ext>
                </a:extLst>
              </p:cNvPr>
              <p:cNvSpPr txBox="1">
                <a:spLocks noRot="1" noChangeAspect="1" noMove="1" noResize="1" noEditPoints="1" noAdjustHandles="1" noChangeArrowheads="1" noChangeShapeType="1" noTextEdit="1"/>
              </p:cNvSpPr>
              <p:nvPr/>
            </p:nvSpPr>
            <p:spPr>
              <a:xfrm>
                <a:off x="5971069" y="3189841"/>
                <a:ext cx="2823987" cy="956709"/>
              </a:xfrm>
              <a:prstGeom prst="rect">
                <a:avLst/>
              </a:prstGeom>
              <a:blipFill>
                <a:blip r:embed="rId5"/>
                <a:stretch>
                  <a:fillRect l="-3024" t="-2548" r="-1944" b="-8917"/>
                </a:stretch>
              </a:blipFill>
            </p:spPr>
            <p:txBody>
              <a:bodyPr/>
              <a:lstStyle/>
              <a:p>
                <a:r>
                  <a:rPr lang="en-US">
                    <a:noFill/>
                  </a:rPr>
                  <a:t> </a:t>
                </a:r>
              </a:p>
            </p:txBody>
          </p:sp>
        </mc:Fallback>
      </mc:AlternateContent>
    </p:spTree>
    <p:extLst>
      <p:ext uri="{BB962C8B-B14F-4D97-AF65-F5344CB8AC3E}">
        <p14:creationId xmlns:p14="http://schemas.microsoft.com/office/powerpoint/2010/main" val="115589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5" grpId="0" animBg="1"/>
      <p:bldP spid="16" grpId="0" animBg="1"/>
      <p:bldP spid="17" grpId="0"/>
      <p:bldP spid="18" grpId="0" animBg="1"/>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33</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 – Launch files </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4C5C2C5B-10ED-46DC-B070-E02871395158}"/>
              </a:ext>
            </a:extLst>
          </p:cNvPr>
          <p:cNvSpPr>
            <a:spLocks noGrp="1"/>
          </p:cNvSpPr>
          <p:nvPr>
            <p:ph sz="quarter" idx="12"/>
          </p:nvPr>
        </p:nvSpPr>
        <p:spPr>
          <a:xfrm>
            <a:off x="250758" y="958535"/>
            <a:ext cx="8544298" cy="501965"/>
          </a:xfrm>
        </p:spPr>
        <p:txBody>
          <a:bodyPr/>
          <a:lstStyle/>
          <a:p>
            <a:pPr marL="0" indent="0" algn="just">
              <a:spcBef>
                <a:spcPts val="1200"/>
              </a:spcBef>
              <a:buNone/>
            </a:pPr>
            <a:r>
              <a:rPr lang="en-GB" sz="1800" dirty="0"/>
              <a:t>ROS launch is a tool for launching multiple nodes. Are written in XML as </a:t>
            </a:r>
            <a:r>
              <a:rPr lang="en-GB" sz="1800" i="1" dirty="0"/>
              <a:t>*.launch</a:t>
            </a:r>
            <a:r>
              <a:rPr lang="en-GB" sz="1800" dirty="0"/>
              <a:t> files. If not yet running, ROS launch automatically starts the master.</a:t>
            </a:r>
            <a:endParaRPr lang="en-GB" dirty="0"/>
          </a:p>
        </p:txBody>
      </p:sp>
      <p:pic>
        <p:nvPicPr>
          <p:cNvPr id="10" name="Picture 9">
            <a:extLst>
              <a:ext uri="{FF2B5EF4-FFF2-40B4-BE49-F238E27FC236}">
                <a16:creationId xmlns:a16="http://schemas.microsoft.com/office/drawing/2014/main" id="{937EE0DD-40E1-4704-A318-72D7BC0EF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64" y="1580692"/>
            <a:ext cx="8537063" cy="754227"/>
          </a:xfrm>
          <a:prstGeom prst="rect">
            <a:avLst/>
          </a:prstGeom>
        </p:spPr>
      </p:pic>
      <mc:AlternateContent xmlns:mc="http://schemas.openxmlformats.org/markup-compatibility/2006" xmlns:a14="http://schemas.microsoft.com/office/drawing/2010/main">
        <mc:Choice Requires="a14">
          <p:sp>
            <p:nvSpPr>
              <p:cNvPr id="11" name="Inhaltsplatzhalter 3">
                <a:extLst>
                  <a:ext uri="{FF2B5EF4-FFF2-40B4-BE49-F238E27FC236}">
                    <a16:creationId xmlns:a16="http://schemas.microsoft.com/office/drawing/2014/main" id="{8A29712A-CD1D-4A9F-837E-8C20F7DB1184}"/>
                  </a:ext>
                </a:extLst>
              </p:cNvPr>
              <p:cNvSpPr txBox="1">
                <a:spLocks/>
              </p:cNvSpPr>
              <p:nvPr/>
            </p:nvSpPr>
            <p:spPr>
              <a:xfrm>
                <a:off x="1297384" y="2334919"/>
                <a:ext cx="6433822" cy="29293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s-ES" b="1" i="1" dirty="0" smtClean="0">
                          <a:solidFill>
                            <a:srgbClr val="242F78"/>
                          </a:solidFill>
                          <a:latin typeface="Cambria Math" panose="02040503050406030204" pitchFamily="18" charset="0"/>
                        </a:rPr>
                        <m:t>𝑺𝒊𝒎𝒑𝒍𝒆</m:t>
                      </m:r>
                      <m:r>
                        <a:rPr lang="es-ES" b="1" i="1" dirty="0" smtClean="0">
                          <a:solidFill>
                            <a:srgbClr val="242F78"/>
                          </a:solidFill>
                          <a:latin typeface="Cambria Math" panose="02040503050406030204" pitchFamily="18" charset="0"/>
                        </a:rPr>
                        <m:t> </m:t>
                      </m:r>
                      <m:r>
                        <a:rPr lang="es-ES" b="1" i="1" dirty="0" smtClean="0">
                          <a:solidFill>
                            <a:srgbClr val="242F78"/>
                          </a:solidFill>
                          <a:latin typeface="Cambria Math" panose="02040503050406030204" pitchFamily="18" charset="0"/>
                        </a:rPr>
                        <m:t>𝒍𝒂𝒖𝒏𝒄𝒉</m:t>
                      </m:r>
                      <m:r>
                        <a:rPr lang="es-ES" b="1" i="1" dirty="0" smtClean="0">
                          <a:solidFill>
                            <a:srgbClr val="242F78"/>
                          </a:solidFill>
                          <a:latin typeface="Cambria Math" panose="02040503050406030204" pitchFamily="18" charset="0"/>
                        </a:rPr>
                        <m:t> </m:t>
                      </m:r>
                      <m:r>
                        <a:rPr lang="es-ES" b="1" i="1" dirty="0" smtClean="0">
                          <a:solidFill>
                            <a:srgbClr val="242F78"/>
                          </a:solidFill>
                          <a:latin typeface="Cambria Math" panose="02040503050406030204" pitchFamily="18" charset="0"/>
                        </a:rPr>
                        <m:t>𝒇𝒊𝒍𝒆</m:t>
                      </m:r>
                      <m:r>
                        <a:rPr lang="es-ES" b="1" i="1" dirty="0" smtClean="0">
                          <a:solidFill>
                            <a:srgbClr val="242F78"/>
                          </a:solidFill>
                          <a:latin typeface="Cambria Math" panose="02040503050406030204" pitchFamily="18" charset="0"/>
                        </a:rPr>
                        <m:t> </m:t>
                      </m:r>
                      <m:r>
                        <a:rPr lang="es-ES" b="1" i="1" dirty="0" smtClean="0">
                          <a:solidFill>
                            <a:srgbClr val="242F78"/>
                          </a:solidFill>
                          <a:latin typeface="Cambria Math" panose="02040503050406030204" pitchFamily="18" charset="0"/>
                        </a:rPr>
                        <m:t>𝒆𝒙𝒂𝒎𝒑𝒍𝒆</m:t>
                      </m:r>
                    </m:oMath>
                  </m:oMathPara>
                </a14:m>
                <a:endParaRPr lang="en-GB" b="1" dirty="0">
                  <a:solidFill>
                    <a:srgbClr val="242F78"/>
                  </a:solidFill>
                </a:endParaRPr>
              </a:p>
            </p:txBody>
          </p:sp>
        </mc:Choice>
        <mc:Fallback xmlns="">
          <p:sp>
            <p:nvSpPr>
              <p:cNvPr id="11" name="Inhaltsplatzhalter 3">
                <a:extLst>
                  <a:ext uri="{FF2B5EF4-FFF2-40B4-BE49-F238E27FC236}">
                    <a16:creationId xmlns:a16="http://schemas.microsoft.com/office/drawing/2014/main" id="{8A29712A-CD1D-4A9F-837E-8C20F7DB1184}"/>
                  </a:ext>
                </a:extLst>
              </p:cNvPr>
              <p:cNvSpPr txBox="1">
                <a:spLocks noRot="1" noChangeAspect="1" noMove="1" noResize="1" noEditPoints="1" noAdjustHandles="1" noChangeArrowheads="1" noChangeShapeType="1" noTextEdit="1"/>
              </p:cNvSpPr>
              <p:nvPr/>
            </p:nvSpPr>
            <p:spPr>
              <a:xfrm>
                <a:off x="1297384" y="2334919"/>
                <a:ext cx="6433822" cy="292934"/>
              </a:xfrm>
              <a:prstGeom prst="rect">
                <a:avLst/>
              </a:prstGeom>
              <a:blipFill>
                <a:blip r:embed="rId4"/>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Inhaltsplatzhalter 3">
                <a:extLst>
                  <a:ext uri="{FF2B5EF4-FFF2-40B4-BE49-F238E27FC236}">
                    <a16:creationId xmlns:a16="http://schemas.microsoft.com/office/drawing/2014/main" id="{1F777950-8A05-4D95-A6CD-C8F866E69C23}"/>
                  </a:ext>
                </a:extLst>
              </p:cNvPr>
              <p:cNvSpPr txBox="1">
                <a:spLocks/>
              </p:cNvSpPr>
              <p:nvPr/>
            </p:nvSpPr>
            <p:spPr>
              <a:xfrm>
                <a:off x="250758" y="2679152"/>
                <a:ext cx="8544298" cy="215220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r>
                  <a:rPr lang="en-GB" sz="1800" dirty="0"/>
                  <a:t>There are multiple tag options:</a:t>
                </a:r>
              </a:p>
              <a:p>
                <a:pPr lvl="1" algn="just">
                  <a:spcBef>
                    <a:spcPts val="1200"/>
                  </a:spcBef>
                </a:pPr>
                <a:r>
                  <a:rPr lang="en-GB" sz="1800" b="1" dirty="0"/>
                  <a:t>&lt;include&gt; </a:t>
                </a:r>
                <a:r>
                  <a:rPr lang="en-GB" sz="1800" dirty="0"/>
                  <a:t>enables you to import another </a:t>
                </a:r>
                <a14:m>
                  <m:oMath xmlns:m="http://schemas.openxmlformats.org/officeDocument/2006/math">
                    <m:r>
                      <a:rPr lang="en-GB" sz="1800" i="1" dirty="0" smtClean="0">
                        <a:latin typeface="Cambria Math" panose="02040503050406030204" pitchFamily="18" charset="0"/>
                      </a:rPr>
                      <m:t>𝑟𝑜𝑠𝑙𝑎𝑢𝑛𝑐h</m:t>
                    </m:r>
                  </m:oMath>
                </a14:m>
                <a:r>
                  <a:rPr lang="en-GB" sz="1800" dirty="0"/>
                  <a:t> xml file into the current file.</a:t>
                </a:r>
                <a:endParaRPr lang="en-GB" sz="1800" b="1" dirty="0"/>
              </a:p>
              <a:p>
                <a:pPr lvl="1" algn="just">
                  <a:spcBef>
                    <a:spcPts val="1200"/>
                  </a:spcBef>
                </a:pPr>
                <a:r>
                  <a:rPr lang="en-GB" sz="1800" b="1" dirty="0"/>
                  <a:t>&lt;remap&gt; </a:t>
                </a:r>
                <a:r>
                  <a:rPr lang="en-GB" sz="1800" dirty="0"/>
                  <a:t>For remapping topic names.</a:t>
                </a:r>
              </a:p>
              <a:p>
                <a:pPr lvl="1" algn="just">
                  <a:spcBef>
                    <a:spcPts val="1200"/>
                  </a:spcBef>
                </a:pPr>
                <a:r>
                  <a:rPr lang="en-GB" sz="1800" b="1" dirty="0"/>
                  <a:t>&lt;</a:t>
                </a:r>
                <a:r>
                  <a:rPr lang="en-GB" sz="1800" b="1" dirty="0" err="1"/>
                  <a:t>param</a:t>
                </a:r>
                <a:r>
                  <a:rPr lang="en-GB" sz="1800" b="1" dirty="0"/>
                  <a:t>&gt; </a:t>
                </a:r>
                <a:r>
                  <a:rPr lang="en-GB" sz="1800" dirty="0"/>
                  <a:t>defines a parameter to be set on the </a:t>
                </a:r>
                <a:r>
                  <a:rPr lang="en-GB" sz="1800" b="1" i="1" dirty="0"/>
                  <a:t>parameter server.</a:t>
                </a:r>
                <a:endParaRPr lang="en-GB" sz="1800" b="1" dirty="0"/>
              </a:p>
              <a:p>
                <a:pPr lvl="1" algn="just">
                  <a:spcBef>
                    <a:spcPts val="1200"/>
                  </a:spcBef>
                </a:pPr>
                <a:r>
                  <a:rPr lang="en-GB" sz="1800" b="1" dirty="0"/>
                  <a:t>&lt;</a:t>
                </a:r>
                <a:r>
                  <a:rPr lang="en-GB" sz="1800" b="1" dirty="0" err="1"/>
                  <a:t>arg</a:t>
                </a:r>
                <a:r>
                  <a:rPr lang="en-GB" sz="1800" b="1" dirty="0"/>
                  <a:t>&gt; </a:t>
                </a:r>
                <a:r>
                  <a:rPr lang="en-GB" sz="1800" dirty="0"/>
                  <a:t>useful to create reusable launch files by specifying values that are passed via the command-line, an &lt;include&gt; tag or declared for high-level files.</a:t>
                </a:r>
              </a:p>
            </p:txBody>
          </p:sp>
        </mc:Choice>
        <mc:Fallback xmlns="">
          <p:sp>
            <p:nvSpPr>
              <p:cNvPr id="12" name="Inhaltsplatzhalter 3">
                <a:extLst>
                  <a:ext uri="{FF2B5EF4-FFF2-40B4-BE49-F238E27FC236}">
                    <a16:creationId xmlns:a16="http://schemas.microsoft.com/office/drawing/2014/main" id="{1F777950-8A05-4D95-A6CD-C8F866E69C23}"/>
                  </a:ext>
                </a:extLst>
              </p:cNvPr>
              <p:cNvSpPr txBox="1">
                <a:spLocks noRot="1" noChangeAspect="1" noMove="1" noResize="1" noEditPoints="1" noAdjustHandles="1" noChangeArrowheads="1" noChangeShapeType="1" noTextEdit="1"/>
              </p:cNvSpPr>
              <p:nvPr/>
            </p:nvSpPr>
            <p:spPr>
              <a:xfrm>
                <a:off x="250758" y="2679152"/>
                <a:ext cx="8544298" cy="2152203"/>
              </a:xfrm>
              <a:prstGeom prst="rect">
                <a:avLst/>
              </a:prstGeom>
              <a:blipFill>
                <a:blip r:embed="rId5"/>
                <a:stretch>
                  <a:fillRect l="-1355" t="-4520" r="-1355"/>
                </a:stretch>
              </a:blipFill>
            </p:spPr>
            <p:txBody>
              <a:bodyPr/>
              <a:lstStyle/>
              <a:p>
                <a:r>
                  <a:rPr lang="en-US">
                    <a:noFill/>
                  </a:rPr>
                  <a:t> </a:t>
                </a:r>
              </a:p>
            </p:txBody>
          </p:sp>
        </mc:Fallback>
      </mc:AlternateContent>
    </p:spTree>
    <p:extLst>
      <p:ext uri="{BB962C8B-B14F-4D97-AF65-F5344CB8AC3E}">
        <p14:creationId xmlns:p14="http://schemas.microsoft.com/office/powerpoint/2010/main" val="1737719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34</a:t>
            </a:fld>
            <a:endParaRPr lang="en-GB" dirty="0">
              <a:solidFill>
                <a:srgbClr val="3C3C00"/>
              </a:solidFill>
            </a:endParaRPr>
          </a:p>
        </p:txBody>
      </p:sp>
      <p:sp>
        <p:nvSpPr>
          <p:cNvPr id="5" name="Titel 4"/>
          <p:cNvSpPr>
            <a:spLocks noGrp="1"/>
          </p:cNvSpPr>
          <p:nvPr>
            <p:ph type="title"/>
          </p:nvPr>
        </p:nvSpPr>
        <p:spPr/>
        <p:txBody>
          <a:bodyPr/>
          <a:lstStyle/>
          <a:p>
            <a:r>
              <a:rPr lang="en-GB" dirty="0"/>
              <a:t>ROS Community level</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B0A0EAB6-206A-42B5-9B69-DFA6256A153D}"/>
              </a:ext>
            </a:extLst>
          </p:cNvPr>
          <p:cNvSpPr>
            <a:spLocks noGrp="1"/>
          </p:cNvSpPr>
          <p:nvPr>
            <p:ph sz="quarter" idx="12"/>
          </p:nvPr>
        </p:nvSpPr>
        <p:spPr>
          <a:xfrm>
            <a:off x="250757" y="958534"/>
            <a:ext cx="8544299" cy="3207683"/>
          </a:xfrm>
        </p:spPr>
        <p:txBody>
          <a:bodyPr/>
          <a:lstStyle/>
          <a:p>
            <a:pPr marL="138113" indent="-138113" algn="just">
              <a:spcBef>
                <a:spcPts val="1200"/>
              </a:spcBef>
            </a:pPr>
            <a:r>
              <a:rPr lang="en-GB" sz="1800" b="1" dirty="0"/>
              <a:t>Distributions. </a:t>
            </a:r>
            <a:r>
              <a:rPr lang="en-GB" sz="1800" dirty="0"/>
              <a:t>ROS distributions are collection of versioned stacks that you can install.</a:t>
            </a:r>
            <a:endParaRPr lang="en-GB" sz="1800" b="1" dirty="0"/>
          </a:p>
          <a:p>
            <a:pPr marL="138113" indent="-138113" algn="just">
              <a:spcBef>
                <a:spcPts val="1200"/>
              </a:spcBef>
            </a:pPr>
            <a:r>
              <a:rPr lang="en-GB" sz="1800" b="1" dirty="0"/>
              <a:t>Repositories. </a:t>
            </a:r>
            <a:r>
              <a:rPr lang="en-GB" sz="1800" dirty="0"/>
              <a:t>ROS relies on a federated network of code repositories.</a:t>
            </a:r>
          </a:p>
          <a:p>
            <a:pPr marL="138113" indent="-138113" algn="just">
              <a:spcBef>
                <a:spcPts val="1200"/>
              </a:spcBef>
            </a:pPr>
            <a:r>
              <a:rPr lang="en-GB" sz="1800" b="1" dirty="0"/>
              <a:t>The ROS wiki. </a:t>
            </a:r>
            <a:r>
              <a:rPr lang="en-GB" sz="1800" dirty="0">
                <a:hlinkClick r:id="rId3"/>
              </a:rPr>
              <a:t>http://wiki.ros.org/Documentation</a:t>
            </a:r>
            <a:r>
              <a:rPr lang="en-GB" sz="1800" dirty="0"/>
              <a:t> main forum for documenting information about ROS.</a:t>
            </a:r>
          </a:p>
          <a:p>
            <a:pPr marL="138113" indent="-138113" algn="just">
              <a:spcBef>
                <a:spcPts val="1200"/>
              </a:spcBef>
            </a:pPr>
            <a:r>
              <a:rPr lang="en-GB" sz="1800" b="1" dirty="0"/>
              <a:t>Bug Ticket System. </a:t>
            </a:r>
            <a:r>
              <a:rPr lang="en-GB" sz="1800" dirty="0">
                <a:hlinkClick r:id="rId4"/>
              </a:rPr>
              <a:t>http://wiki.ros.org/Tickets</a:t>
            </a:r>
            <a:endParaRPr lang="en-GB" sz="1800" dirty="0"/>
          </a:p>
          <a:p>
            <a:pPr marL="138113" indent="-138113" algn="just">
              <a:spcBef>
                <a:spcPts val="1200"/>
              </a:spcBef>
            </a:pPr>
            <a:r>
              <a:rPr lang="en-GB" sz="1800" b="1" dirty="0"/>
              <a:t>Mailing Lists. </a:t>
            </a:r>
            <a:r>
              <a:rPr lang="en-GB" sz="1800" dirty="0">
                <a:hlinkClick r:id="rId5"/>
              </a:rPr>
              <a:t>http://wiki.ros.org/Support</a:t>
            </a:r>
            <a:r>
              <a:rPr lang="en-GB" sz="1800" dirty="0"/>
              <a:t> primary communication channel about new updates.</a:t>
            </a:r>
          </a:p>
          <a:p>
            <a:pPr marL="138113" indent="-138113" algn="just">
              <a:spcBef>
                <a:spcPts val="1200"/>
              </a:spcBef>
            </a:pPr>
            <a:r>
              <a:rPr lang="en-GB" sz="1800" b="1" dirty="0"/>
              <a:t>ROS answers. </a:t>
            </a:r>
            <a:r>
              <a:rPr lang="en-GB" sz="1800" dirty="0">
                <a:hlinkClick r:id="rId6"/>
              </a:rPr>
              <a:t>https://answers.ros.org/questions/</a:t>
            </a:r>
            <a:endParaRPr lang="en-GB" sz="1800" dirty="0"/>
          </a:p>
          <a:p>
            <a:pPr marL="138113" indent="-138113" algn="just">
              <a:spcBef>
                <a:spcPts val="1200"/>
              </a:spcBef>
            </a:pPr>
            <a:r>
              <a:rPr lang="en-GB" sz="1800" b="1" dirty="0"/>
              <a:t>Blog. </a:t>
            </a:r>
            <a:r>
              <a:rPr lang="en-GB" sz="1800" dirty="0">
                <a:hlinkClick r:id="rId7"/>
              </a:rPr>
              <a:t>http://www.ros.org/news/</a:t>
            </a:r>
            <a:endParaRPr lang="en-GB" dirty="0"/>
          </a:p>
          <a:p>
            <a:pPr marL="0" indent="0">
              <a:buNone/>
            </a:pPr>
            <a:endParaRPr lang="en-GB" dirty="0"/>
          </a:p>
          <a:p>
            <a:endParaRPr lang="en-GB" dirty="0"/>
          </a:p>
        </p:txBody>
      </p:sp>
    </p:spTree>
    <p:extLst>
      <p:ext uri="{BB962C8B-B14F-4D97-AF65-F5344CB8AC3E}">
        <p14:creationId xmlns:p14="http://schemas.microsoft.com/office/powerpoint/2010/main" val="2208304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E8DC0B7-60CF-4A06-9109-22EA40865D42}"/>
              </a:ext>
            </a:extLst>
          </p:cNvPr>
          <p:cNvSpPr txBox="1">
            <a:spLocks/>
          </p:cNvSpPr>
          <p:nvPr/>
        </p:nvSpPr>
        <p:spPr>
          <a:xfrm>
            <a:off x="4437880" y="3847779"/>
            <a:ext cx="3401975" cy="365119"/>
          </a:xfrm>
          <a:prstGeom prst="rect">
            <a:avLst/>
          </a:prstGeom>
        </p:spPr>
        <p:txBody>
          <a:bodyPr vert="horz" wrap="square" lIns="27004" tIns="16202" rIns="27004" bIns="16202">
            <a:spAutoFit/>
          </a:bodyPr>
          <a:lstStyle>
            <a:lvl1pPr algn="l" defTabSz="685754" rtl="0" eaLnBrk="1" latinLnBrk="0" hangingPunct="1">
              <a:lnSpc>
                <a:spcPct val="90000"/>
              </a:lnSpc>
              <a:spcBef>
                <a:spcPct val="0"/>
              </a:spcBef>
              <a:buNone/>
              <a:defRPr sz="2400" kern="1200">
                <a:solidFill>
                  <a:schemeClr val="bg1"/>
                </a:solidFill>
                <a:latin typeface="Calibri Light"/>
                <a:ea typeface="+mj-ea"/>
                <a:cs typeface="+mj-cs"/>
              </a:defRPr>
            </a:lvl1pPr>
          </a:lstStyle>
          <a:p>
            <a:r>
              <a:rPr lang="en-GB" dirty="0"/>
              <a:t>ROS Tools and Commands</a:t>
            </a:r>
          </a:p>
        </p:txBody>
      </p:sp>
    </p:spTree>
    <p:extLst>
      <p:ext uri="{BB962C8B-B14F-4D97-AF65-F5344CB8AC3E}">
        <p14:creationId xmlns:p14="http://schemas.microsoft.com/office/powerpoint/2010/main" val="1364282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36</a:t>
            </a:fld>
            <a:endParaRPr lang="en-GB" dirty="0">
              <a:solidFill>
                <a:srgbClr val="3C3C00"/>
              </a:solidFill>
            </a:endParaRPr>
          </a:p>
        </p:txBody>
      </p:sp>
      <p:sp>
        <p:nvSpPr>
          <p:cNvPr id="5" name="Titel 4"/>
          <p:cNvSpPr>
            <a:spLocks noGrp="1"/>
          </p:cNvSpPr>
          <p:nvPr>
            <p:ph type="title"/>
          </p:nvPr>
        </p:nvSpPr>
        <p:spPr/>
        <p:txBody>
          <a:bodyPr/>
          <a:lstStyle/>
          <a:p>
            <a:r>
              <a:rPr lang="en-GB" dirty="0"/>
              <a:t>ROS Commands (I)</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11" name="Inhaltsplatzhalter 3">
            <a:extLst>
              <a:ext uri="{FF2B5EF4-FFF2-40B4-BE49-F238E27FC236}">
                <a16:creationId xmlns:a16="http://schemas.microsoft.com/office/drawing/2014/main" id="{FA229D72-246B-4F7F-ADE2-BC166D7A19A7}"/>
              </a:ext>
            </a:extLst>
          </p:cNvPr>
          <p:cNvSpPr txBox="1">
            <a:spLocks/>
          </p:cNvSpPr>
          <p:nvPr/>
        </p:nvSpPr>
        <p:spPr>
          <a:xfrm>
            <a:off x="250757" y="958535"/>
            <a:ext cx="4641283" cy="254972"/>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1800" b="1" dirty="0"/>
              <a:t>Filesystem management commands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0" name="Rectangle 9">
            <a:extLst>
              <a:ext uri="{FF2B5EF4-FFF2-40B4-BE49-F238E27FC236}">
                <a16:creationId xmlns:a16="http://schemas.microsoft.com/office/drawing/2014/main" id="{79DD5B64-0089-4D06-BD2C-D64940450BFD}"/>
              </a:ext>
            </a:extLst>
          </p:cNvPr>
          <p:cNvSpPr/>
          <p:nvPr/>
        </p:nvSpPr>
        <p:spPr>
          <a:xfrm>
            <a:off x="257993" y="1296708"/>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catkin_create_pkg</a:t>
            </a:r>
            <a:r>
              <a:rPr lang="es-ES" b="0" i="1" dirty="0">
                <a:solidFill>
                  <a:schemeClr val="tx1"/>
                </a:solidFill>
                <a:latin typeface="+mj-lt"/>
              </a:rPr>
              <a:t> &lt;</a:t>
            </a:r>
            <a:r>
              <a:rPr lang="es-ES" b="0" i="1" dirty="0" err="1">
                <a:solidFill>
                  <a:schemeClr val="tx1"/>
                </a:solidFill>
                <a:latin typeface="+mj-lt"/>
              </a:rPr>
              <a:t>package_name</a:t>
            </a:r>
            <a:r>
              <a:rPr lang="es-ES" b="0" i="1" dirty="0">
                <a:solidFill>
                  <a:schemeClr val="tx1"/>
                </a:solidFill>
                <a:latin typeface="+mj-lt"/>
              </a:rPr>
              <a:t>&gt; [depend1] [depend2]</a:t>
            </a:r>
            <a:endParaRPr lang="en-US" i="1" dirty="0">
              <a:solidFill>
                <a:schemeClr val="tx1"/>
              </a:solidFill>
            </a:endParaRPr>
          </a:p>
        </p:txBody>
      </p:sp>
      <p:sp>
        <p:nvSpPr>
          <p:cNvPr id="12" name="Inhaltsplatzhalter 3">
            <a:extLst>
              <a:ext uri="{FF2B5EF4-FFF2-40B4-BE49-F238E27FC236}">
                <a16:creationId xmlns:a16="http://schemas.microsoft.com/office/drawing/2014/main" id="{C633B3BF-153A-4E28-AE59-A1C52773D832}"/>
              </a:ext>
            </a:extLst>
          </p:cNvPr>
          <p:cNvSpPr txBox="1">
            <a:spLocks/>
          </p:cNvSpPr>
          <p:nvPr/>
        </p:nvSpPr>
        <p:spPr>
          <a:xfrm>
            <a:off x="5203757" y="1260358"/>
            <a:ext cx="4641283" cy="28475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Creates a new ROS package</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3" name="Rectangle 12">
            <a:extLst>
              <a:ext uri="{FF2B5EF4-FFF2-40B4-BE49-F238E27FC236}">
                <a16:creationId xmlns:a16="http://schemas.microsoft.com/office/drawing/2014/main" id="{7EE53F9F-1D57-4DF5-AAA7-C75428AAE6DD}"/>
              </a:ext>
            </a:extLst>
          </p:cNvPr>
          <p:cNvSpPr/>
          <p:nvPr/>
        </p:nvSpPr>
        <p:spPr>
          <a:xfrm>
            <a:off x="257993" y="1663017"/>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catkin_make</a:t>
            </a:r>
            <a:endParaRPr lang="en-US" i="1" dirty="0">
              <a:solidFill>
                <a:schemeClr val="tx1"/>
              </a:solidFill>
            </a:endParaRPr>
          </a:p>
        </p:txBody>
      </p:sp>
      <p:sp>
        <p:nvSpPr>
          <p:cNvPr id="14" name="Inhaltsplatzhalter 3">
            <a:extLst>
              <a:ext uri="{FF2B5EF4-FFF2-40B4-BE49-F238E27FC236}">
                <a16:creationId xmlns:a16="http://schemas.microsoft.com/office/drawing/2014/main" id="{B9CF68F2-7374-426D-AA85-F3A0CDD14790}"/>
              </a:ext>
            </a:extLst>
          </p:cNvPr>
          <p:cNvSpPr txBox="1">
            <a:spLocks/>
          </p:cNvSpPr>
          <p:nvPr/>
        </p:nvSpPr>
        <p:spPr>
          <a:xfrm>
            <a:off x="5203757" y="1632430"/>
            <a:ext cx="4641283" cy="28475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Builds a ROS catkin workspace</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5" name="Rectangle 14">
            <a:extLst>
              <a:ext uri="{FF2B5EF4-FFF2-40B4-BE49-F238E27FC236}">
                <a16:creationId xmlns:a16="http://schemas.microsoft.com/office/drawing/2014/main" id="{12F0A0F6-47E0-4B6B-8291-4F28A2284631}"/>
              </a:ext>
            </a:extLst>
          </p:cNvPr>
          <p:cNvSpPr/>
          <p:nvPr/>
        </p:nvSpPr>
        <p:spPr>
          <a:xfrm>
            <a:off x="245764" y="2047039"/>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roscd</a:t>
            </a:r>
            <a:r>
              <a:rPr lang="es-ES" b="0" i="1" dirty="0">
                <a:solidFill>
                  <a:schemeClr val="tx1"/>
                </a:solidFill>
                <a:latin typeface="+mj-lt"/>
              </a:rPr>
              <a:t> &lt;</a:t>
            </a:r>
            <a:r>
              <a:rPr lang="es-ES" b="0" i="1" dirty="0" err="1">
                <a:solidFill>
                  <a:schemeClr val="tx1"/>
                </a:solidFill>
                <a:latin typeface="+mj-lt"/>
              </a:rPr>
              <a:t>package_name</a:t>
            </a:r>
            <a:r>
              <a:rPr lang="es-ES" b="0" i="1" dirty="0">
                <a:solidFill>
                  <a:schemeClr val="tx1"/>
                </a:solidFill>
                <a:latin typeface="+mj-lt"/>
              </a:rPr>
              <a:t>&gt;</a:t>
            </a:r>
            <a:endParaRPr lang="en-US" i="1" dirty="0">
              <a:solidFill>
                <a:schemeClr val="tx1"/>
              </a:solidFill>
            </a:endParaRPr>
          </a:p>
        </p:txBody>
      </p:sp>
      <p:sp>
        <p:nvSpPr>
          <p:cNvPr id="16" name="Inhaltsplatzhalter 3">
            <a:extLst>
              <a:ext uri="{FF2B5EF4-FFF2-40B4-BE49-F238E27FC236}">
                <a16:creationId xmlns:a16="http://schemas.microsoft.com/office/drawing/2014/main" id="{B0DABDE7-1946-4FC7-B545-5D81E44B66C0}"/>
              </a:ext>
            </a:extLst>
          </p:cNvPr>
          <p:cNvSpPr txBox="1">
            <a:spLocks/>
          </p:cNvSpPr>
          <p:nvPr/>
        </p:nvSpPr>
        <p:spPr>
          <a:xfrm>
            <a:off x="5203757" y="2006098"/>
            <a:ext cx="2911543" cy="29488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Change directory to a package</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6" name="Rectangle 5">
            <a:extLst>
              <a:ext uri="{FF2B5EF4-FFF2-40B4-BE49-F238E27FC236}">
                <a16:creationId xmlns:a16="http://schemas.microsoft.com/office/drawing/2014/main" id="{87E361A1-EAE4-48C4-8D2C-FD49DC4FD546}"/>
              </a:ext>
            </a:extLst>
          </p:cNvPr>
          <p:cNvSpPr/>
          <p:nvPr/>
        </p:nvSpPr>
        <p:spPr>
          <a:xfrm>
            <a:off x="169949" y="2593613"/>
            <a:ext cx="1972784" cy="369332"/>
          </a:xfrm>
          <a:prstGeom prst="rect">
            <a:avLst/>
          </a:prstGeom>
        </p:spPr>
        <p:txBody>
          <a:bodyPr wrap="none">
            <a:spAutoFit/>
          </a:bodyPr>
          <a:lstStyle/>
          <a:p>
            <a:r>
              <a:rPr lang="en-GB" sz="1800" b="1" dirty="0">
                <a:latin typeface="Calibri Light" panose="020F0302020204030204" pitchFamily="34" charset="0"/>
                <a:cs typeface="Calibri Light" panose="020F0302020204030204" pitchFamily="34" charset="0"/>
              </a:rPr>
              <a:t>Start-up commands</a:t>
            </a:r>
          </a:p>
        </p:txBody>
      </p:sp>
      <p:sp>
        <p:nvSpPr>
          <p:cNvPr id="17" name="Rectangle 16">
            <a:extLst>
              <a:ext uri="{FF2B5EF4-FFF2-40B4-BE49-F238E27FC236}">
                <a16:creationId xmlns:a16="http://schemas.microsoft.com/office/drawing/2014/main" id="{A4ABBD68-0C89-4F53-A4CB-D714B0EF5247}"/>
              </a:ext>
            </a:extLst>
          </p:cNvPr>
          <p:cNvSpPr/>
          <p:nvPr/>
        </p:nvSpPr>
        <p:spPr>
          <a:xfrm>
            <a:off x="245764" y="2967577"/>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roscore</a:t>
            </a:r>
            <a:endParaRPr lang="en-US" i="1" dirty="0">
              <a:solidFill>
                <a:schemeClr val="tx1"/>
              </a:solidFill>
            </a:endParaRPr>
          </a:p>
        </p:txBody>
      </p:sp>
      <p:sp>
        <p:nvSpPr>
          <p:cNvPr id="18" name="Inhaltsplatzhalter 3">
            <a:extLst>
              <a:ext uri="{FF2B5EF4-FFF2-40B4-BE49-F238E27FC236}">
                <a16:creationId xmlns:a16="http://schemas.microsoft.com/office/drawing/2014/main" id="{1A477C32-6793-490D-9F14-BE8AB438E1DC}"/>
              </a:ext>
            </a:extLst>
          </p:cNvPr>
          <p:cNvSpPr txBox="1">
            <a:spLocks/>
          </p:cNvSpPr>
          <p:nvPr/>
        </p:nvSpPr>
        <p:spPr>
          <a:xfrm>
            <a:off x="5203758" y="2931227"/>
            <a:ext cx="3063944" cy="24547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The basis nodes for ROS-based systems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9" name="Rectangle 18">
            <a:extLst>
              <a:ext uri="{FF2B5EF4-FFF2-40B4-BE49-F238E27FC236}">
                <a16:creationId xmlns:a16="http://schemas.microsoft.com/office/drawing/2014/main" id="{2F8D998D-5AC4-4F28-9E6C-C20ACD87A782}"/>
              </a:ext>
            </a:extLst>
          </p:cNvPr>
          <p:cNvSpPr/>
          <p:nvPr/>
        </p:nvSpPr>
        <p:spPr>
          <a:xfrm>
            <a:off x="245764" y="3370886"/>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rosrun</a:t>
            </a:r>
            <a:r>
              <a:rPr lang="es-ES" b="0" i="1" dirty="0">
                <a:solidFill>
                  <a:schemeClr val="tx1"/>
                </a:solidFill>
                <a:latin typeface="+mj-lt"/>
              </a:rPr>
              <a:t> &lt;</a:t>
            </a:r>
            <a:r>
              <a:rPr lang="es-ES" b="0" i="1" dirty="0" err="1">
                <a:solidFill>
                  <a:schemeClr val="tx1"/>
                </a:solidFill>
                <a:latin typeface="+mj-lt"/>
              </a:rPr>
              <a:t>package_name</a:t>
            </a:r>
            <a:r>
              <a:rPr lang="es-ES" b="0" i="1" dirty="0">
                <a:solidFill>
                  <a:schemeClr val="tx1"/>
                </a:solidFill>
                <a:latin typeface="+mj-lt"/>
              </a:rPr>
              <a:t>&gt; </a:t>
            </a:r>
            <a:r>
              <a:rPr lang="es-ES" i="1" dirty="0">
                <a:solidFill>
                  <a:schemeClr val="tx1"/>
                </a:solidFill>
              </a:rPr>
              <a:t>&lt;</a:t>
            </a:r>
            <a:r>
              <a:rPr lang="es-ES" i="1" dirty="0" err="1">
                <a:solidFill>
                  <a:schemeClr val="tx1"/>
                </a:solidFill>
              </a:rPr>
              <a:t>node_name</a:t>
            </a:r>
            <a:r>
              <a:rPr lang="es-ES" i="1" dirty="0">
                <a:solidFill>
                  <a:schemeClr val="tx1"/>
                </a:solidFill>
              </a:rPr>
              <a:t>&gt;</a:t>
            </a:r>
            <a:endParaRPr lang="en-US" i="1" dirty="0">
              <a:solidFill>
                <a:schemeClr val="tx1"/>
              </a:solidFill>
            </a:endParaRPr>
          </a:p>
        </p:txBody>
      </p:sp>
      <p:sp>
        <p:nvSpPr>
          <p:cNvPr id="20" name="Inhaltsplatzhalter 3">
            <a:extLst>
              <a:ext uri="{FF2B5EF4-FFF2-40B4-BE49-F238E27FC236}">
                <a16:creationId xmlns:a16="http://schemas.microsoft.com/office/drawing/2014/main" id="{81286139-4480-4741-89BE-026B6149C5E0}"/>
              </a:ext>
            </a:extLst>
          </p:cNvPr>
          <p:cNvSpPr txBox="1">
            <a:spLocks/>
          </p:cNvSpPr>
          <p:nvPr/>
        </p:nvSpPr>
        <p:spPr>
          <a:xfrm>
            <a:off x="5203758" y="3334536"/>
            <a:ext cx="3063944" cy="24547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Runs a ROS package’s executable</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21" name="Rectangle 20">
            <a:extLst>
              <a:ext uri="{FF2B5EF4-FFF2-40B4-BE49-F238E27FC236}">
                <a16:creationId xmlns:a16="http://schemas.microsoft.com/office/drawing/2014/main" id="{0C39099F-3BE8-42B3-8BA4-20E5B1A816B0}"/>
              </a:ext>
            </a:extLst>
          </p:cNvPr>
          <p:cNvSpPr/>
          <p:nvPr/>
        </p:nvSpPr>
        <p:spPr>
          <a:xfrm>
            <a:off x="257994" y="3782626"/>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roslaunc</a:t>
            </a:r>
            <a:r>
              <a:rPr lang="es-ES" i="1" dirty="0" err="1">
                <a:solidFill>
                  <a:schemeClr val="tx1"/>
                </a:solidFill>
                <a:latin typeface="+mj-lt"/>
              </a:rPr>
              <a:t>h</a:t>
            </a:r>
            <a:r>
              <a:rPr lang="es-ES" b="0" i="1" dirty="0">
                <a:solidFill>
                  <a:schemeClr val="tx1"/>
                </a:solidFill>
                <a:latin typeface="+mj-lt"/>
              </a:rPr>
              <a:t> &lt;</a:t>
            </a:r>
            <a:r>
              <a:rPr lang="es-ES" b="0" i="1" dirty="0" err="1">
                <a:solidFill>
                  <a:schemeClr val="tx1"/>
                </a:solidFill>
                <a:latin typeface="+mj-lt"/>
              </a:rPr>
              <a:t>package_name</a:t>
            </a:r>
            <a:r>
              <a:rPr lang="es-ES" b="0" i="1" dirty="0">
                <a:solidFill>
                  <a:schemeClr val="tx1"/>
                </a:solidFill>
                <a:latin typeface="+mj-lt"/>
              </a:rPr>
              <a:t>&gt; </a:t>
            </a:r>
            <a:r>
              <a:rPr lang="es-ES" i="1" dirty="0">
                <a:solidFill>
                  <a:schemeClr val="tx1"/>
                </a:solidFill>
              </a:rPr>
              <a:t>&lt;</a:t>
            </a:r>
            <a:r>
              <a:rPr lang="es-ES" i="1" dirty="0" err="1">
                <a:solidFill>
                  <a:schemeClr val="tx1"/>
                </a:solidFill>
              </a:rPr>
              <a:t>launch_file_name</a:t>
            </a:r>
            <a:r>
              <a:rPr lang="es-ES" i="1" dirty="0">
                <a:solidFill>
                  <a:schemeClr val="tx1"/>
                </a:solidFill>
              </a:rPr>
              <a:t>&gt;</a:t>
            </a:r>
            <a:endParaRPr lang="en-US" i="1" dirty="0">
              <a:solidFill>
                <a:schemeClr val="tx1"/>
              </a:solidFill>
            </a:endParaRPr>
          </a:p>
        </p:txBody>
      </p:sp>
      <p:sp>
        <p:nvSpPr>
          <p:cNvPr id="22" name="Inhaltsplatzhalter 3">
            <a:extLst>
              <a:ext uri="{FF2B5EF4-FFF2-40B4-BE49-F238E27FC236}">
                <a16:creationId xmlns:a16="http://schemas.microsoft.com/office/drawing/2014/main" id="{D832330B-54D5-4381-B67D-5974B2F204F9}"/>
              </a:ext>
            </a:extLst>
          </p:cNvPr>
          <p:cNvSpPr txBox="1">
            <a:spLocks/>
          </p:cNvSpPr>
          <p:nvPr/>
        </p:nvSpPr>
        <p:spPr>
          <a:xfrm>
            <a:off x="5215987" y="3746277"/>
            <a:ext cx="3579069" cy="17616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Starts a </a:t>
            </a:r>
            <a:r>
              <a:rPr lang="en-GB" dirty="0" err="1"/>
              <a:t>roscore</a:t>
            </a:r>
            <a:r>
              <a:rPr lang="en-GB" dirty="0"/>
              <a:t> (if needed), multiple nodes and set parameter server parameters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cxnSp>
        <p:nvCxnSpPr>
          <p:cNvPr id="23" name="Straight Arrow Connector 22">
            <a:extLst>
              <a:ext uri="{FF2B5EF4-FFF2-40B4-BE49-F238E27FC236}">
                <a16:creationId xmlns:a16="http://schemas.microsoft.com/office/drawing/2014/main" id="{D04D74B6-869F-4FFA-8114-3A4261491498}"/>
              </a:ext>
            </a:extLst>
          </p:cNvPr>
          <p:cNvCxnSpPr/>
          <p:nvPr/>
        </p:nvCxnSpPr>
        <p:spPr>
          <a:xfrm>
            <a:off x="4892038" y="1402734"/>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FE8320-A744-4EED-9352-A9B0DD8BF5AD}"/>
              </a:ext>
            </a:extLst>
          </p:cNvPr>
          <p:cNvCxnSpPr/>
          <p:nvPr/>
        </p:nvCxnSpPr>
        <p:spPr>
          <a:xfrm>
            <a:off x="4892038" y="1774874"/>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C0EA47B-0CFF-4DE2-AE32-2466D18B4D3D}"/>
              </a:ext>
            </a:extLst>
          </p:cNvPr>
          <p:cNvCxnSpPr/>
          <p:nvPr/>
        </p:nvCxnSpPr>
        <p:spPr>
          <a:xfrm>
            <a:off x="4892038" y="2143470"/>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21EDF47-C603-4F82-81C3-E304A61FABA5}"/>
              </a:ext>
            </a:extLst>
          </p:cNvPr>
          <p:cNvCxnSpPr/>
          <p:nvPr/>
        </p:nvCxnSpPr>
        <p:spPr>
          <a:xfrm>
            <a:off x="4892039" y="3068362"/>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AD0D4B9-EE84-4E53-8075-0F29BAAD0C22}"/>
              </a:ext>
            </a:extLst>
          </p:cNvPr>
          <p:cNvCxnSpPr/>
          <p:nvPr/>
        </p:nvCxnSpPr>
        <p:spPr>
          <a:xfrm>
            <a:off x="4892039" y="3472400"/>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D3E9BF9-EFFF-488D-BCBA-593DB20CAFA6}"/>
              </a:ext>
            </a:extLst>
          </p:cNvPr>
          <p:cNvCxnSpPr/>
          <p:nvPr/>
        </p:nvCxnSpPr>
        <p:spPr>
          <a:xfrm>
            <a:off x="4892039" y="3911045"/>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367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37</a:t>
            </a:fld>
            <a:endParaRPr lang="en-GB" dirty="0">
              <a:solidFill>
                <a:srgbClr val="3C3C00"/>
              </a:solidFill>
            </a:endParaRPr>
          </a:p>
        </p:txBody>
      </p:sp>
      <p:sp>
        <p:nvSpPr>
          <p:cNvPr id="5" name="Titel 4"/>
          <p:cNvSpPr>
            <a:spLocks noGrp="1"/>
          </p:cNvSpPr>
          <p:nvPr>
            <p:ph type="title"/>
          </p:nvPr>
        </p:nvSpPr>
        <p:spPr/>
        <p:txBody>
          <a:bodyPr/>
          <a:lstStyle/>
          <a:p>
            <a:r>
              <a:rPr lang="en-GB" dirty="0"/>
              <a:t>ROS Commands (II)</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7" name="Inhaltsplatzhalter 3">
            <a:extLst>
              <a:ext uri="{FF2B5EF4-FFF2-40B4-BE49-F238E27FC236}">
                <a16:creationId xmlns:a16="http://schemas.microsoft.com/office/drawing/2014/main" id="{00E3F43B-883E-485D-A7FF-202DCEE32B5E}"/>
              </a:ext>
            </a:extLst>
          </p:cNvPr>
          <p:cNvSpPr txBox="1">
            <a:spLocks/>
          </p:cNvSpPr>
          <p:nvPr/>
        </p:nvSpPr>
        <p:spPr>
          <a:xfrm>
            <a:off x="250757" y="958535"/>
            <a:ext cx="4641283" cy="254972"/>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1800" b="1" dirty="0"/>
              <a:t>Introspection commands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8" name="Rectangle 7">
            <a:extLst>
              <a:ext uri="{FF2B5EF4-FFF2-40B4-BE49-F238E27FC236}">
                <a16:creationId xmlns:a16="http://schemas.microsoft.com/office/drawing/2014/main" id="{7AAA558D-1B9B-4F10-8587-7F0053EB9626}"/>
              </a:ext>
            </a:extLst>
          </p:cNvPr>
          <p:cNvSpPr/>
          <p:nvPr/>
        </p:nvSpPr>
        <p:spPr>
          <a:xfrm>
            <a:off x="257993" y="1296708"/>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rosnode</a:t>
            </a:r>
            <a:endParaRPr lang="en-US" i="1" dirty="0">
              <a:solidFill>
                <a:schemeClr val="tx1"/>
              </a:solidFill>
            </a:endParaRPr>
          </a:p>
        </p:txBody>
      </p:sp>
      <p:sp>
        <p:nvSpPr>
          <p:cNvPr id="9" name="Inhaltsplatzhalter 3">
            <a:extLst>
              <a:ext uri="{FF2B5EF4-FFF2-40B4-BE49-F238E27FC236}">
                <a16:creationId xmlns:a16="http://schemas.microsoft.com/office/drawing/2014/main" id="{D3C7EDE5-2DA1-4AE5-BE5D-9AA573BA2A87}"/>
              </a:ext>
            </a:extLst>
          </p:cNvPr>
          <p:cNvSpPr txBox="1">
            <a:spLocks/>
          </p:cNvSpPr>
          <p:nvPr/>
        </p:nvSpPr>
        <p:spPr>
          <a:xfrm>
            <a:off x="5203757" y="1260359"/>
            <a:ext cx="3591299" cy="248402"/>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Displays debugging information about ROS nodes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0" name="Rectangle 9">
            <a:extLst>
              <a:ext uri="{FF2B5EF4-FFF2-40B4-BE49-F238E27FC236}">
                <a16:creationId xmlns:a16="http://schemas.microsoft.com/office/drawing/2014/main" id="{F5447AF2-5383-471B-829B-26A93BC9F4DA}"/>
              </a:ext>
            </a:extLst>
          </p:cNvPr>
          <p:cNvSpPr/>
          <p:nvPr/>
        </p:nvSpPr>
        <p:spPr>
          <a:xfrm>
            <a:off x="257993" y="2895247"/>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rostopic</a:t>
            </a:r>
            <a:endParaRPr lang="en-US" i="1" dirty="0">
              <a:solidFill>
                <a:schemeClr val="tx1"/>
              </a:solidFill>
            </a:endParaRPr>
          </a:p>
        </p:txBody>
      </p:sp>
      <p:sp>
        <p:nvSpPr>
          <p:cNvPr id="11" name="Inhaltsplatzhalter 3">
            <a:extLst>
              <a:ext uri="{FF2B5EF4-FFF2-40B4-BE49-F238E27FC236}">
                <a16:creationId xmlns:a16="http://schemas.microsoft.com/office/drawing/2014/main" id="{A63F6EC6-3C6B-46AB-9B10-39EE7215BF45}"/>
              </a:ext>
            </a:extLst>
          </p:cNvPr>
          <p:cNvSpPr txBox="1">
            <a:spLocks/>
          </p:cNvSpPr>
          <p:nvPr/>
        </p:nvSpPr>
        <p:spPr>
          <a:xfrm>
            <a:off x="5203757" y="2864660"/>
            <a:ext cx="4641283" cy="28475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Displays information about ROS topics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mc:AlternateContent xmlns:mc="http://schemas.openxmlformats.org/markup-compatibility/2006" xmlns:a14="http://schemas.microsoft.com/office/drawing/2010/main">
        <mc:Choice Requires="a14">
          <p:sp>
            <p:nvSpPr>
              <p:cNvPr id="17" name="Inhaltsplatzhalter 3">
                <a:extLst>
                  <a:ext uri="{FF2B5EF4-FFF2-40B4-BE49-F238E27FC236}">
                    <a16:creationId xmlns:a16="http://schemas.microsoft.com/office/drawing/2014/main" id="{E94631D7-DD35-4A75-9BF3-52AF0AF4657F}"/>
                  </a:ext>
                </a:extLst>
              </p:cNvPr>
              <p:cNvSpPr txBox="1">
                <a:spLocks/>
              </p:cNvSpPr>
              <p:nvPr/>
            </p:nvSpPr>
            <p:spPr>
              <a:xfrm>
                <a:off x="245764" y="1591961"/>
                <a:ext cx="8537063" cy="127611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GB" dirty="0"/>
                  <a:t>Options:</a:t>
                </a:r>
              </a:p>
              <a:p>
                <a:pPr lvl="1"/>
                <a14:m>
                  <m:oMath xmlns:m="http://schemas.openxmlformats.org/officeDocument/2006/math">
                    <m:r>
                      <a:rPr lang="en-GB" i="1" dirty="0" smtClean="0">
                        <a:latin typeface="Cambria Math" panose="02040503050406030204" pitchFamily="18" charset="0"/>
                      </a:rPr>
                      <m:t>𝑟</m:t>
                    </m:r>
                    <m:r>
                      <a:rPr lang="en-GB" i="1" dirty="0" err="1" smtClean="0">
                        <a:latin typeface="Cambria Math" panose="02040503050406030204" pitchFamily="18" charset="0"/>
                      </a:rPr>
                      <m:t>𝑜𝑠𝑛𝑜𝑑𝑒</m:t>
                    </m:r>
                    <m:r>
                      <a:rPr lang="en-GB" i="1" dirty="0" smtClean="0">
                        <a:latin typeface="Cambria Math" panose="02040503050406030204" pitchFamily="18" charset="0"/>
                      </a:rPr>
                      <m:t> </m:t>
                    </m:r>
                    <m:r>
                      <a:rPr lang="en-GB" i="1" dirty="0" smtClean="0">
                        <a:latin typeface="Cambria Math" panose="02040503050406030204" pitchFamily="18" charset="0"/>
                      </a:rPr>
                      <m:t>𝑙𝑖𝑠𝑡</m:t>
                    </m:r>
                  </m:oMath>
                </a14:m>
                <a:r>
                  <a:rPr lang="en-GB" i="1" dirty="0"/>
                  <a:t>: </a:t>
                </a:r>
                <a:r>
                  <a:rPr lang="en-GB" dirty="0"/>
                  <a:t>Lists active nodes</a:t>
                </a:r>
              </a:p>
              <a:p>
                <a:pPr lvl="1"/>
                <a14:m>
                  <m:oMath xmlns:m="http://schemas.openxmlformats.org/officeDocument/2006/math">
                    <m:r>
                      <a:rPr lang="en-GB" i="1" dirty="0" smtClean="0">
                        <a:latin typeface="Cambria Math" panose="02040503050406030204" pitchFamily="18" charset="0"/>
                      </a:rPr>
                      <m:t>𝑟𝑜𝑠𝑛𝑜𝑑𝑒</m:t>
                    </m:r>
                    <m:r>
                      <a:rPr lang="en-GB" i="1" dirty="0" smtClean="0">
                        <a:latin typeface="Cambria Math" panose="02040503050406030204" pitchFamily="18" charset="0"/>
                      </a:rPr>
                      <m:t> </m:t>
                    </m:r>
                    <m:r>
                      <a:rPr lang="en-GB" i="1" dirty="0" smtClean="0">
                        <a:latin typeface="Cambria Math" panose="02040503050406030204" pitchFamily="18" charset="0"/>
                      </a:rPr>
                      <m:t>𝑖𝑛𝑓𝑜</m:t>
                    </m:r>
                    <m:r>
                      <a:rPr lang="es-ES" b="0" i="1" dirty="0" smtClean="0">
                        <a:latin typeface="Cambria Math" panose="02040503050406030204" pitchFamily="18" charset="0"/>
                      </a:rPr>
                      <m:t>&lt;</m:t>
                    </m:r>
                    <m:r>
                      <a:rPr lang="es-ES" b="0" i="1" dirty="0" smtClean="0">
                        <a:latin typeface="Cambria Math" panose="02040503050406030204" pitchFamily="18" charset="0"/>
                      </a:rPr>
                      <m:t>𝑛𝑜𝑑𝑒</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Prints information about an active node</a:t>
                </a:r>
              </a:p>
              <a:p>
                <a:pPr lvl="1"/>
                <a14:m>
                  <m:oMath xmlns:m="http://schemas.openxmlformats.org/officeDocument/2006/math">
                    <m:r>
                      <a:rPr lang="en-GB" i="1" dirty="0" smtClean="0">
                        <a:latin typeface="Cambria Math" panose="02040503050406030204" pitchFamily="18" charset="0"/>
                      </a:rPr>
                      <m:t>𝑟</m:t>
                    </m:r>
                    <m:r>
                      <a:rPr lang="en-GB" i="1" dirty="0" err="1" smtClean="0">
                        <a:latin typeface="Cambria Math" panose="02040503050406030204" pitchFamily="18" charset="0"/>
                      </a:rPr>
                      <m:t>𝑜𝑠𝑛𝑜𝑑𝑒</m:t>
                    </m:r>
                    <m:r>
                      <a:rPr lang="en-GB" i="1" dirty="0" smtClean="0">
                        <a:latin typeface="Cambria Math" panose="02040503050406030204" pitchFamily="18" charset="0"/>
                      </a:rPr>
                      <m:t> </m:t>
                    </m:r>
                    <m:r>
                      <a:rPr lang="en-GB" i="1" dirty="0" smtClean="0">
                        <a:latin typeface="Cambria Math" panose="02040503050406030204" pitchFamily="18" charset="0"/>
                      </a:rPr>
                      <m:t>𝑘𝑖𝑙𝑙</m:t>
                    </m:r>
                    <m:r>
                      <a:rPr lang="es-ES" b="0" i="1" dirty="0" smtClean="0">
                        <a:latin typeface="Cambria Math" panose="02040503050406030204" pitchFamily="18" charset="0"/>
                      </a:rPr>
                      <m:t>&lt;</m:t>
                    </m:r>
                    <m:r>
                      <a:rPr lang="es-ES" b="0" i="1" dirty="0" smtClean="0">
                        <a:latin typeface="Cambria Math" panose="02040503050406030204" pitchFamily="18" charset="0"/>
                      </a:rPr>
                      <m:t>𝑛𝑜𝑑𝑒</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Kills an active node</a:t>
                </a:r>
                <a:r>
                  <a:rPr lang="en-GB" i="1" dirty="0"/>
                  <a:t> </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mc:Choice>
        <mc:Fallback xmlns="">
          <p:sp>
            <p:nvSpPr>
              <p:cNvPr id="17" name="Inhaltsplatzhalter 3">
                <a:extLst>
                  <a:ext uri="{FF2B5EF4-FFF2-40B4-BE49-F238E27FC236}">
                    <a16:creationId xmlns:a16="http://schemas.microsoft.com/office/drawing/2014/main" id="{E94631D7-DD35-4A75-9BF3-52AF0AF4657F}"/>
                  </a:ext>
                </a:extLst>
              </p:cNvPr>
              <p:cNvSpPr txBox="1">
                <a:spLocks noRot="1" noChangeAspect="1" noMove="1" noResize="1" noEditPoints="1" noAdjustHandles="1" noChangeArrowheads="1" noChangeShapeType="1" noTextEdit="1"/>
              </p:cNvSpPr>
              <p:nvPr/>
            </p:nvSpPr>
            <p:spPr>
              <a:xfrm>
                <a:off x="245764" y="1591961"/>
                <a:ext cx="8537063" cy="1276111"/>
              </a:xfrm>
              <a:prstGeom prst="rect">
                <a:avLst/>
              </a:prstGeom>
              <a:blipFill>
                <a:blip r:embed="rId3"/>
                <a:stretch>
                  <a:fillRect l="-714" t="-2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Inhaltsplatzhalter 3">
                <a:extLst>
                  <a:ext uri="{FF2B5EF4-FFF2-40B4-BE49-F238E27FC236}">
                    <a16:creationId xmlns:a16="http://schemas.microsoft.com/office/drawing/2014/main" id="{D215C8CF-D129-437B-803B-2BC615566AAF}"/>
                  </a:ext>
                </a:extLst>
              </p:cNvPr>
              <p:cNvSpPr txBox="1">
                <a:spLocks/>
              </p:cNvSpPr>
              <p:nvPr/>
            </p:nvSpPr>
            <p:spPr>
              <a:xfrm>
                <a:off x="245763" y="3191518"/>
                <a:ext cx="8537063" cy="127611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GB" dirty="0"/>
                  <a:t>Options:</a:t>
                </a:r>
              </a:p>
              <a:p>
                <a:pPr lvl="1"/>
                <a14:m>
                  <m:oMath xmlns:m="http://schemas.openxmlformats.org/officeDocument/2006/math">
                    <m:r>
                      <a:rPr lang="es-ES" b="0" i="1" dirty="0" smtClean="0">
                        <a:latin typeface="Cambria Math" panose="02040503050406030204" pitchFamily="18" charset="0"/>
                      </a:rPr>
                      <m:t>𝑟𝑜𝑠𝑡𝑜𝑝𝑖𝑐</m:t>
                    </m:r>
                    <m:r>
                      <a:rPr lang="en-GB" i="1" dirty="0" smtClean="0">
                        <a:latin typeface="Cambria Math" panose="02040503050406030204" pitchFamily="18" charset="0"/>
                      </a:rPr>
                      <m:t> </m:t>
                    </m:r>
                    <m:r>
                      <a:rPr lang="en-GB" i="1" dirty="0" smtClean="0">
                        <a:latin typeface="Cambria Math" panose="02040503050406030204" pitchFamily="18" charset="0"/>
                      </a:rPr>
                      <m:t>𝑙𝑖𝑠𝑡</m:t>
                    </m:r>
                  </m:oMath>
                </a14:m>
                <a:r>
                  <a:rPr lang="en-GB" i="1" dirty="0"/>
                  <a:t>: </a:t>
                </a:r>
                <a:r>
                  <a:rPr lang="en-GB" dirty="0"/>
                  <a:t>Lists all published topics</a:t>
                </a:r>
              </a:p>
              <a:p>
                <a:pPr lvl="1"/>
                <a14:m>
                  <m:oMath xmlns:m="http://schemas.openxmlformats.org/officeDocument/2006/math">
                    <m:r>
                      <a:rPr lang="es-ES" b="0" i="1" dirty="0" smtClean="0">
                        <a:latin typeface="Cambria Math" panose="02040503050406030204" pitchFamily="18" charset="0"/>
                      </a:rPr>
                      <m:t>𝑟𝑜𝑠𝑡𝑜𝑝𝑖𝑐</m:t>
                    </m:r>
                    <m:r>
                      <a:rPr lang="en-GB" i="1" dirty="0" smtClean="0">
                        <a:latin typeface="Cambria Math" panose="02040503050406030204" pitchFamily="18" charset="0"/>
                      </a:rPr>
                      <m:t> </m:t>
                    </m:r>
                    <m:r>
                      <a:rPr lang="en-GB" i="1" dirty="0" smtClean="0">
                        <a:latin typeface="Cambria Math" panose="02040503050406030204" pitchFamily="18" charset="0"/>
                      </a:rPr>
                      <m:t>𝑖𝑛𝑓𝑜</m:t>
                    </m:r>
                    <m:r>
                      <a:rPr lang="es-ES" b="0" i="1" dirty="0" smtClean="0">
                        <a:latin typeface="Cambria Math" panose="02040503050406030204" pitchFamily="18" charset="0"/>
                      </a:rPr>
                      <m:t>&lt;</m:t>
                    </m:r>
                    <m:r>
                      <a:rPr lang="es-ES" b="0" i="1" dirty="0" smtClean="0">
                        <a:latin typeface="Cambria Math" panose="02040503050406030204" pitchFamily="18" charset="0"/>
                      </a:rPr>
                      <m:t>𝑡𝑜𝑝𝑖𝑐</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Prints information about an active topic</a:t>
                </a:r>
              </a:p>
              <a:p>
                <a:pPr lvl="1"/>
                <a14:m>
                  <m:oMath xmlns:m="http://schemas.openxmlformats.org/officeDocument/2006/math">
                    <m:r>
                      <a:rPr lang="en-GB" i="1" dirty="0" smtClean="0">
                        <a:latin typeface="Cambria Math" panose="02040503050406030204" pitchFamily="18" charset="0"/>
                      </a:rPr>
                      <m:t>𝑟</m:t>
                    </m:r>
                    <m:r>
                      <a:rPr lang="en-GB" i="1" dirty="0" err="1" smtClean="0">
                        <a:latin typeface="Cambria Math" panose="02040503050406030204" pitchFamily="18" charset="0"/>
                      </a:rPr>
                      <m:t>𝑜𝑠</m:t>
                    </m:r>
                    <m:r>
                      <a:rPr lang="es-ES" b="0" i="1" dirty="0" smtClean="0">
                        <a:latin typeface="Cambria Math" panose="02040503050406030204" pitchFamily="18" charset="0"/>
                      </a:rPr>
                      <m:t>𝑡𝑜𝑝𝑖𝑐</m:t>
                    </m:r>
                    <m:r>
                      <a:rPr lang="en-GB" i="1" dirty="0" smtClean="0">
                        <a:latin typeface="Cambria Math" panose="02040503050406030204" pitchFamily="18" charset="0"/>
                      </a:rPr>
                      <m:t> </m:t>
                    </m:r>
                    <m:r>
                      <a:rPr lang="es-ES" b="0" i="1" dirty="0" smtClean="0">
                        <a:latin typeface="Cambria Math" panose="02040503050406030204" pitchFamily="18" charset="0"/>
                      </a:rPr>
                      <m:t>h𝑧</m:t>
                    </m:r>
                    <m:r>
                      <a:rPr lang="es-ES" b="0" i="1" dirty="0" smtClean="0">
                        <a:latin typeface="Cambria Math" panose="02040503050406030204" pitchFamily="18" charset="0"/>
                      </a:rPr>
                      <m:t>&lt;</m:t>
                    </m:r>
                    <m:r>
                      <a:rPr lang="es-ES" b="0" i="1" dirty="0" smtClean="0">
                        <a:latin typeface="Cambria Math" panose="02040503050406030204" pitchFamily="18" charset="0"/>
                      </a:rPr>
                      <m:t>𝑡𝑜𝑝𝑖𝑐</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Displays publishing rate of topic</a:t>
                </a:r>
              </a:p>
              <a:p>
                <a:pPr lvl="1"/>
                <a14:m>
                  <m:oMath xmlns:m="http://schemas.openxmlformats.org/officeDocument/2006/math">
                    <m:r>
                      <a:rPr lang="en-GB" i="1" dirty="0" smtClean="0">
                        <a:latin typeface="Cambria Math" panose="02040503050406030204" pitchFamily="18" charset="0"/>
                      </a:rPr>
                      <m:t>𝑟𝑜𝑠𝑡𝑜𝑝𝑖𝑐</m:t>
                    </m:r>
                    <m:r>
                      <a:rPr lang="en-GB" i="1" dirty="0">
                        <a:latin typeface="Cambria Math" panose="02040503050406030204" pitchFamily="18" charset="0"/>
                      </a:rPr>
                      <m:t> </m:t>
                    </m:r>
                    <m:r>
                      <a:rPr lang="en-GB" i="1" dirty="0">
                        <a:latin typeface="Cambria Math" panose="02040503050406030204" pitchFamily="18" charset="0"/>
                      </a:rPr>
                      <m:t>𝑒𝑐h𝑜</m:t>
                    </m:r>
                    <m:r>
                      <a:rPr lang="en-GB" i="1" dirty="0">
                        <a:latin typeface="Cambria Math" panose="02040503050406030204" pitchFamily="18" charset="0"/>
                      </a:rPr>
                      <m:t> &lt;</m:t>
                    </m:r>
                    <m:r>
                      <a:rPr lang="es-ES" i="1" dirty="0">
                        <a:latin typeface="Cambria Math" panose="02040503050406030204" pitchFamily="18" charset="0"/>
                      </a:rPr>
                      <m:t>𝑡𝑜𝑝𝑖𝑐</m:t>
                    </m:r>
                    <m:r>
                      <a:rPr lang="es-ES" i="1" dirty="0">
                        <a:latin typeface="Cambria Math" panose="02040503050406030204" pitchFamily="18" charset="0"/>
                      </a:rPr>
                      <m:t>_</m:t>
                    </m:r>
                    <m:r>
                      <a:rPr lang="es-ES" i="1" dirty="0">
                        <a:latin typeface="Cambria Math" panose="02040503050406030204" pitchFamily="18" charset="0"/>
                      </a:rPr>
                      <m:t>𝑛𝑎𝑚𝑒</m:t>
                    </m:r>
                    <m:r>
                      <a:rPr lang="es-ES" i="1" dirty="0">
                        <a:latin typeface="Cambria Math" panose="02040503050406030204" pitchFamily="18" charset="0"/>
                      </a:rPr>
                      <m:t>&gt;</m:t>
                    </m:r>
                  </m:oMath>
                </a14:m>
                <a:r>
                  <a:rPr lang="en-GB" i="1" dirty="0"/>
                  <a:t>: </a:t>
                </a:r>
                <a:r>
                  <a:rPr lang="en-GB" dirty="0"/>
                  <a:t>Prints messages to screen</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mc:Choice>
        <mc:Fallback xmlns="">
          <p:sp>
            <p:nvSpPr>
              <p:cNvPr id="18" name="Inhaltsplatzhalter 3">
                <a:extLst>
                  <a:ext uri="{FF2B5EF4-FFF2-40B4-BE49-F238E27FC236}">
                    <a16:creationId xmlns:a16="http://schemas.microsoft.com/office/drawing/2014/main" id="{D215C8CF-D129-437B-803B-2BC615566AAF}"/>
                  </a:ext>
                </a:extLst>
              </p:cNvPr>
              <p:cNvSpPr txBox="1">
                <a:spLocks noRot="1" noChangeAspect="1" noMove="1" noResize="1" noEditPoints="1" noAdjustHandles="1" noChangeArrowheads="1" noChangeShapeType="1" noTextEdit="1"/>
              </p:cNvSpPr>
              <p:nvPr/>
            </p:nvSpPr>
            <p:spPr>
              <a:xfrm>
                <a:off x="245763" y="3191518"/>
                <a:ext cx="8537063" cy="1276111"/>
              </a:xfrm>
              <a:prstGeom prst="rect">
                <a:avLst/>
              </a:prstGeom>
              <a:blipFill>
                <a:blip r:embed="rId4"/>
                <a:stretch>
                  <a:fillRect l="-714" t="-2392" b="-2296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52FECB5-B4C4-400D-808A-4D09A3A3E82A}"/>
              </a:ext>
            </a:extLst>
          </p:cNvPr>
          <p:cNvCxnSpPr/>
          <p:nvPr/>
        </p:nvCxnSpPr>
        <p:spPr>
          <a:xfrm>
            <a:off x="4892038" y="1402734"/>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5F2226D-DA89-4A9D-BA55-C858423066F1}"/>
              </a:ext>
            </a:extLst>
          </p:cNvPr>
          <p:cNvCxnSpPr/>
          <p:nvPr/>
        </p:nvCxnSpPr>
        <p:spPr>
          <a:xfrm>
            <a:off x="4892039" y="3007145"/>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4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38</a:t>
            </a:fld>
            <a:endParaRPr lang="en-GB" dirty="0">
              <a:solidFill>
                <a:srgbClr val="3C3C00"/>
              </a:solidFill>
            </a:endParaRPr>
          </a:p>
        </p:txBody>
      </p:sp>
      <p:sp>
        <p:nvSpPr>
          <p:cNvPr id="5" name="Titel 4"/>
          <p:cNvSpPr>
            <a:spLocks noGrp="1"/>
          </p:cNvSpPr>
          <p:nvPr>
            <p:ph type="title"/>
          </p:nvPr>
        </p:nvSpPr>
        <p:spPr/>
        <p:txBody>
          <a:bodyPr/>
          <a:lstStyle/>
          <a:p>
            <a:r>
              <a:rPr lang="en-GB" dirty="0"/>
              <a:t>ROS Commands (III)</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Rectangle 5">
            <a:extLst>
              <a:ext uri="{FF2B5EF4-FFF2-40B4-BE49-F238E27FC236}">
                <a16:creationId xmlns:a16="http://schemas.microsoft.com/office/drawing/2014/main" id="{33DC0523-4963-4ECE-95F0-5E25B3DB9B94}"/>
              </a:ext>
            </a:extLst>
          </p:cNvPr>
          <p:cNvSpPr/>
          <p:nvPr/>
        </p:nvSpPr>
        <p:spPr>
          <a:xfrm>
            <a:off x="166205" y="907241"/>
            <a:ext cx="4572000" cy="369332"/>
          </a:xfrm>
          <a:prstGeom prst="rect">
            <a:avLst/>
          </a:prstGeom>
        </p:spPr>
        <p:txBody>
          <a:bodyPr>
            <a:spAutoFit/>
          </a:bodyPr>
          <a:lstStyle/>
          <a:p>
            <a:r>
              <a:rPr lang="en-GB" sz="1800" b="1" dirty="0">
                <a:latin typeface="Calibri Light" panose="020F0302020204030204" pitchFamily="34" charset="0"/>
                <a:cs typeface="Calibri Light" panose="020F0302020204030204" pitchFamily="34" charset="0"/>
              </a:rPr>
              <a:t>Logging commands</a:t>
            </a:r>
          </a:p>
        </p:txBody>
      </p:sp>
      <p:sp>
        <p:nvSpPr>
          <p:cNvPr id="14" name="Rectangle 13">
            <a:extLst>
              <a:ext uri="{FF2B5EF4-FFF2-40B4-BE49-F238E27FC236}">
                <a16:creationId xmlns:a16="http://schemas.microsoft.com/office/drawing/2014/main" id="{045695AE-8BF7-4267-BB46-4BFF898D599E}"/>
              </a:ext>
            </a:extLst>
          </p:cNvPr>
          <p:cNvSpPr/>
          <p:nvPr/>
        </p:nvSpPr>
        <p:spPr>
          <a:xfrm>
            <a:off x="257993" y="1315662"/>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rosbag</a:t>
            </a:r>
            <a:endParaRPr lang="en-US" i="1" dirty="0">
              <a:solidFill>
                <a:schemeClr val="tx1"/>
              </a:solidFill>
            </a:endParaRPr>
          </a:p>
        </p:txBody>
      </p:sp>
      <p:sp>
        <p:nvSpPr>
          <p:cNvPr id="15" name="Inhaltsplatzhalter 3">
            <a:extLst>
              <a:ext uri="{FF2B5EF4-FFF2-40B4-BE49-F238E27FC236}">
                <a16:creationId xmlns:a16="http://schemas.microsoft.com/office/drawing/2014/main" id="{9F79510B-9E5B-4F53-ABA4-D2168ED6AA43}"/>
              </a:ext>
            </a:extLst>
          </p:cNvPr>
          <p:cNvSpPr txBox="1">
            <a:spLocks/>
          </p:cNvSpPr>
          <p:nvPr/>
        </p:nvSpPr>
        <p:spPr>
          <a:xfrm>
            <a:off x="5203757" y="1279313"/>
            <a:ext cx="3591299" cy="248402"/>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A set of tools for recording and playing back ROS topics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mc:AlternateContent xmlns:mc="http://schemas.openxmlformats.org/markup-compatibility/2006" xmlns:a14="http://schemas.microsoft.com/office/drawing/2010/main">
        <mc:Choice Requires="a14">
          <p:sp>
            <p:nvSpPr>
              <p:cNvPr id="16" name="Inhaltsplatzhalter 3">
                <a:extLst>
                  <a:ext uri="{FF2B5EF4-FFF2-40B4-BE49-F238E27FC236}">
                    <a16:creationId xmlns:a16="http://schemas.microsoft.com/office/drawing/2014/main" id="{A7FB158D-18B6-4068-AA8C-493D1B244197}"/>
                  </a:ext>
                </a:extLst>
              </p:cNvPr>
              <p:cNvSpPr txBox="1">
                <a:spLocks/>
              </p:cNvSpPr>
              <p:nvPr/>
            </p:nvSpPr>
            <p:spPr>
              <a:xfrm>
                <a:off x="245764" y="1591962"/>
                <a:ext cx="8537063" cy="91023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GB" dirty="0"/>
                  <a:t>Options:</a:t>
                </a:r>
              </a:p>
              <a:p>
                <a:pPr lvl="1"/>
                <a14:m>
                  <m:oMath xmlns:m="http://schemas.openxmlformats.org/officeDocument/2006/math">
                    <m:r>
                      <a:rPr lang="es-ES" b="0" i="1" dirty="0" smtClean="0">
                        <a:latin typeface="Cambria Math" panose="02040503050406030204" pitchFamily="18" charset="0"/>
                      </a:rPr>
                      <m:t>𝑟𝑜𝑠𝑏𝑎𝑔</m:t>
                    </m:r>
                    <m:r>
                      <a:rPr lang="en-GB" i="1" dirty="0" smtClean="0">
                        <a:latin typeface="Cambria Math" panose="02040503050406030204" pitchFamily="18" charset="0"/>
                      </a:rPr>
                      <m:t> </m:t>
                    </m:r>
                    <m:r>
                      <a:rPr lang="es-ES" b="0" i="1" dirty="0" smtClean="0">
                        <a:latin typeface="Cambria Math" panose="02040503050406030204" pitchFamily="18" charset="0"/>
                      </a:rPr>
                      <m:t>𝑟𝑒𝑐𝑜𝑟𝑑</m:t>
                    </m:r>
                    <m:r>
                      <a:rPr lang="es-ES" b="0" i="1" dirty="0" smtClean="0">
                        <a:latin typeface="Cambria Math" panose="02040503050406030204" pitchFamily="18" charset="0"/>
                      </a:rPr>
                      <m:t>&lt;</m:t>
                    </m:r>
                    <m:r>
                      <a:rPr lang="es-ES" b="0" i="1" dirty="0" smtClean="0">
                        <a:latin typeface="Cambria Math" panose="02040503050406030204" pitchFamily="18" charset="0"/>
                      </a:rPr>
                      <m:t>𝑡𝑜𝑝𝑖𝑐</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Records a bag file with specified topics.</a:t>
                </a:r>
              </a:p>
              <a:p>
                <a:pPr lvl="1"/>
                <a14:m>
                  <m:oMath xmlns:m="http://schemas.openxmlformats.org/officeDocument/2006/math">
                    <m:r>
                      <a:rPr lang="en-GB" i="1" dirty="0" smtClean="0">
                        <a:latin typeface="Cambria Math" panose="02040503050406030204" pitchFamily="18" charset="0"/>
                      </a:rPr>
                      <m:t>𝑟𝑜𝑠</m:t>
                    </m:r>
                    <m:r>
                      <a:rPr lang="es-ES" b="0" i="1" dirty="0" smtClean="0">
                        <a:latin typeface="Cambria Math" panose="02040503050406030204" pitchFamily="18" charset="0"/>
                      </a:rPr>
                      <m:t>𝑏𝑎𝑔</m:t>
                    </m:r>
                    <m:r>
                      <a:rPr lang="en-GB" i="1" dirty="0" smtClean="0">
                        <a:latin typeface="Cambria Math" panose="02040503050406030204" pitchFamily="18" charset="0"/>
                      </a:rPr>
                      <m:t> </m:t>
                    </m:r>
                    <m:r>
                      <a:rPr lang="es-ES" b="0" i="1" dirty="0" smtClean="0">
                        <a:latin typeface="Cambria Math" panose="02040503050406030204" pitchFamily="18" charset="0"/>
                      </a:rPr>
                      <m:t>𝑝𝑙𝑎𝑦</m:t>
                    </m:r>
                    <m:r>
                      <a:rPr lang="es-ES" b="0" i="1" dirty="0" smtClean="0">
                        <a:latin typeface="Cambria Math" panose="02040503050406030204" pitchFamily="18" charset="0"/>
                      </a:rPr>
                      <m:t> &lt;</m:t>
                    </m:r>
                    <m:r>
                      <a:rPr lang="es-ES" b="0" i="1" dirty="0" smtClean="0">
                        <a:latin typeface="Cambria Math" panose="02040503050406030204" pitchFamily="18" charset="0"/>
                      </a:rPr>
                      <m:t>𝑟𝑜𝑠𝑏𝑎𝑔</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Plays content of one or more bag files.</a:t>
                </a:r>
              </a:p>
              <a:p>
                <a:pPr lvl="1"/>
                <a14:m>
                  <m:oMath xmlns:m="http://schemas.openxmlformats.org/officeDocument/2006/math">
                    <m:r>
                      <a:rPr lang="es-ES" b="0" i="1" dirty="0" smtClean="0">
                        <a:latin typeface="Cambria Math" panose="02040503050406030204" pitchFamily="18" charset="0"/>
                      </a:rPr>
                      <m:t>𝑟</m:t>
                    </m:r>
                    <m:r>
                      <a:rPr lang="en-GB" b="0" i="1" dirty="0" smtClean="0">
                        <a:latin typeface="Cambria Math" panose="02040503050406030204" pitchFamily="18" charset="0"/>
                      </a:rPr>
                      <m:t>𝑜𝑠𝑏𝑎𝑔</m:t>
                    </m:r>
                    <m:r>
                      <a:rPr lang="en-GB" b="0" i="1" dirty="0" smtClean="0">
                        <a:latin typeface="Cambria Math" panose="02040503050406030204" pitchFamily="18" charset="0"/>
                      </a:rPr>
                      <m:t> </m:t>
                    </m:r>
                    <m:r>
                      <a:rPr lang="en-GB" b="0" i="1" dirty="0" smtClean="0">
                        <a:latin typeface="Cambria Math" panose="02040503050406030204" pitchFamily="18" charset="0"/>
                      </a:rPr>
                      <m:t>𝑖𝑛𝑓𝑜</m:t>
                    </m:r>
                    <m:r>
                      <a:rPr lang="en-GB" b="0" i="1" dirty="0">
                        <a:latin typeface="Cambria Math" panose="02040503050406030204" pitchFamily="18" charset="0"/>
                      </a:rPr>
                      <m:t> </m:t>
                    </m:r>
                    <m:r>
                      <a:rPr lang="en-GB" b="0" i="1" dirty="0" smtClean="0">
                        <a:latin typeface="Cambria Math" panose="02040503050406030204" pitchFamily="18" charset="0"/>
                      </a:rPr>
                      <m:t>&lt;</m:t>
                    </m:r>
                    <m:r>
                      <a:rPr lang="en-GB" b="0" i="1" dirty="0" err="1" smtClean="0">
                        <a:latin typeface="Cambria Math" panose="02040503050406030204" pitchFamily="18" charset="0"/>
                      </a:rPr>
                      <m:t>𝑟𝑜𝑠𝑏𝑎𝑔</m:t>
                    </m:r>
                    <m:r>
                      <a:rPr lang="en-GB" b="0" i="1" dirty="0" err="1" smtClean="0">
                        <a:latin typeface="Cambria Math" panose="02040503050406030204" pitchFamily="18" charset="0"/>
                      </a:rPr>
                      <m:t>_</m:t>
                    </m:r>
                    <m:r>
                      <a:rPr lang="en-GB" b="0" i="1" dirty="0" err="1" smtClean="0">
                        <a:latin typeface="Cambria Math" panose="02040503050406030204" pitchFamily="18" charset="0"/>
                      </a:rPr>
                      <m:t>𝑛𝑎𝑚𝑒</m:t>
                    </m:r>
                    <m:r>
                      <a:rPr lang="en-GB" b="0" i="1" dirty="0" smtClean="0">
                        <a:latin typeface="Cambria Math" panose="02040503050406030204" pitchFamily="18" charset="0"/>
                      </a:rPr>
                      <m:t>&gt;:</m:t>
                    </m:r>
                  </m:oMath>
                </a14:m>
                <a:r>
                  <a:rPr lang="en-GB" dirty="0"/>
                  <a:t> Summarizes the content of a bag file.</a:t>
                </a:r>
              </a:p>
              <a:p>
                <a:pPr marL="0" indent="0">
                  <a:buNone/>
                </a:pPr>
                <a:endParaRPr lang="en-GB" sz="1800" b="1" dirty="0"/>
              </a:p>
              <a:p>
                <a:pPr marL="0" indent="0">
                  <a:buNone/>
                </a:pPr>
                <a:endParaRPr lang="en-GB" sz="1800" b="1" dirty="0"/>
              </a:p>
              <a:p>
                <a:pPr marL="0" indent="0">
                  <a:buNone/>
                </a:pPr>
                <a:endParaRPr lang="en-GB" sz="1800" b="1" dirty="0"/>
              </a:p>
            </p:txBody>
          </p:sp>
        </mc:Choice>
        <mc:Fallback xmlns="">
          <p:sp>
            <p:nvSpPr>
              <p:cNvPr id="16" name="Inhaltsplatzhalter 3">
                <a:extLst>
                  <a:ext uri="{FF2B5EF4-FFF2-40B4-BE49-F238E27FC236}">
                    <a16:creationId xmlns:a16="http://schemas.microsoft.com/office/drawing/2014/main" id="{A7FB158D-18B6-4068-AA8C-493D1B244197}"/>
                  </a:ext>
                </a:extLst>
              </p:cNvPr>
              <p:cNvSpPr txBox="1">
                <a:spLocks noRot="1" noChangeAspect="1" noMove="1" noResize="1" noEditPoints="1" noAdjustHandles="1" noChangeArrowheads="1" noChangeShapeType="1" noTextEdit="1"/>
              </p:cNvSpPr>
              <p:nvPr/>
            </p:nvSpPr>
            <p:spPr>
              <a:xfrm>
                <a:off x="245764" y="1591962"/>
                <a:ext cx="8537063" cy="910234"/>
              </a:xfrm>
              <a:prstGeom prst="rect">
                <a:avLst/>
              </a:prstGeom>
              <a:blipFill>
                <a:blip r:embed="rId3"/>
                <a:stretch>
                  <a:fillRect l="-714" t="-3356" b="-39597"/>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A31617F-CD42-4133-BBDE-5769427587F7}"/>
              </a:ext>
            </a:extLst>
          </p:cNvPr>
          <p:cNvSpPr/>
          <p:nvPr/>
        </p:nvSpPr>
        <p:spPr>
          <a:xfrm>
            <a:off x="166205" y="3571880"/>
            <a:ext cx="6598920" cy="307777"/>
          </a:xfrm>
          <a:prstGeom prst="rect">
            <a:avLst/>
          </a:prstGeom>
        </p:spPr>
        <p:txBody>
          <a:bodyPr wrap="square">
            <a:spAutoFit/>
          </a:bodyPr>
          <a:lstStyle/>
          <a:p>
            <a:r>
              <a:rPr lang="en-US" dirty="0">
                <a:hlinkClick r:id="rId4"/>
              </a:rPr>
              <a:t>https://github.com/ros/cheatsheet/releases/download/0.0.1/ROScheatsheet_catkin.pdf</a:t>
            </a:r>
            <a:endParaRPr lang="en-US" dirty="0"/>
          </a:p>
        </p:txBody>
      </p:sp>
      <p:sp>
        <p:nvSpPr>
          <p:cNvPr id="19" name="Inhaltsplatzhalter 3">
            <a:extLst>
              <a:ext uri="{FF2B5EF4-FFF2-40B4-BE49-F238E27FC236}">
                <a16:creationId xmlns:a16="http://schemas.microsoft.com/office/drawing/2014/main" id="{5C69411D-4644-497C-BDA4-95A380E73089}"/>
              </a:ext>
            </a:extLst>
          </p:cNvPr>
          <p:cNvSpPr>
            <a:spLocks noGrp="1"/>
          </p:cNvSpPr>
          <p:nvPr>
            <p:ph sz="quarter" idx="12"/>
          </p:nvPr>
        </p:nvSpPr>
        <p:spPr>
          <a:xfrm>
            <a:off x="238528" y="3181454"/>
            <a:ext cx="8544299" cy="277996"/>
          </a:xfrm>
        </p:spPr>
        <p:txBody>
          <a:bodyPr/>
          <a:lstStyle/>
          <a:p>
            <a:pPr marL="0" indent="0">
              <a:buNone/>
            </a:pPr>
            <a:r>
              <a:rPr lang="en-GB" b="1" dirty="0">
                <a:solidFill>
                  <a:srgbClr val="242F78"/>
                </a:solidFill>
              </a:rPr>
              <a:t>Almost all ROS commands and tools in a single document:</a:t>
            </a:r>
          </a:p>
          <a:p>
            <a:endParaRPr lang="en-GB" dirty="0"/>
          </a:p>
        </p:txBody>
      </p:sp>
      <p:cxnSp>
        <p:nvCxnSpPr>
          <p:cNvPr id="20" name="Straight Arrow Connector 19">
            <a:extLst>
              <a:ext uri="{FF2B5EF4-FFF2-40B4-BE49-F238E27FC236}">
                <a16:creationId xmlns:a16="http://schemas.microsoft.com/office/drawing/2014/main" id="{64012D2E-93E5-4D77-A92B-BE47DD25E5BE}"/>
              </a:ext>
            </a:extLst>
          </p:cNvPr>
          <p:cNvCxnSpPr/>
          <p:nvPr/>
        </p:nvCxnSpPr>
        <p:spPr>
          <a:xfrm>
            <a:off x="4892038" y="1402734"/>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Inhaltsplatzhalter 3">
            <a:extLst>
              <a:ext uri="{FF2B5EF4-FFF2-40B4-BE49-F238E27FC236}">
                <a16:creationId xmlns:a16="http://schemas.microsoft.com/office/drawing/2014/main" id="{08E88B0B-AF70-4D25-8DDE-C6E089B02ECA}"/>
              </a:ext>
            </a:extLst>
          </p:cNvPr>
          <p:cNvSpPr txBox="1">
            <a:spLocks/>
          </p:cNvSpPr>
          <p:nvPr/>
        </p:nvSpPr>
        <p:spPr>
          <a:xfrm>
            <a:off x="238527" y="4004441"/>
            <a:ext cx="8544299" cy="277996"/>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Wingdings" charset="2"/>
              <a:buNone/>
            </a:pPr>
            <a:r>
              <a:rPr lang="en-GB" b="1" dirty="0">
                <a:solidFill>
                  <a:srgbClr val="242F78"/>
                </a:solidFill>
              </a:rPr>
              <a:t>Wiki for all ROS commands and tools:</a:t>
            </a:r>
          </a:p>
          <a:p>
            <a:endParaRPr lang="en-GB" dirty="0"/>
          </a:p>
        </p:txBody>
      </p:sp>
      <p:sp>
        <p:nvSpPr>
          <p:cNvPr id="2" name="Rectangle 1">
            <a:extLst>
              <a:ext uri="{FF2B5EF4-FFF2-40B4-BE49-F238E27FC236}">
                <a16:creationId xmlns:a16="http://schemas.microsoft.com/office/drawing/2014/main" id="{F4A873DA-85B7-47EE-80C6-EE7CC7E8CA43}"/>
              </a:ext>
            </a:extLst>
          </p:cNvPr>
          <p:cNvSpPr/>
          <p:nvPr/>
        </p:nvSpPr>
        <p:spPr>
          <a:xfrm>
            <a:off x="189774" y="4403414"/>
            <a:ext cx="3392275" cy="307777"/>
          </a:xfrm>
          <a:prstGeom prst="rect">
            <a:avLst/>
          </a:prstGeom>
        </p:spPr>
        <p:txBody>
          <a:bodyPr wrap="none">
            <a:spAutoFit/>
          </a:bodyPr>
          <a:lstStyle/>
          <a:p>
            <a:r>
              <a:rPr lang="en-US" dirty="0">
                <a:hlinkClick r:id="rId5"/>
              </a:rPr>
              <a:t>http://wiki.ros.org/ROS/CommandLineTools</a:t>
            </a:r>
            <a:endParaRPr lang="en-US" dirty="0"/>
          </a:p>
        </p:txBody>
      </p:sp>
    </p:spTree>
    <p:extLst>
      <p:ext uri="{BB962C8B-B14F-4D97-AF65-F5344CB8AC3E}">
        <p14:creationId xmlns:p14="http://schemas.microsoft.com/office/powerpoint/2010/main" val="2299278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39</a:t>
            </a:fld>
            <a:endParaRPr lang="en-GB" dirty="0">
              <a:solidFill>
                <a:srgbClr val="3C3C00"/>
              </a:solidFill>
            </a:endParaRPr>
          </a:p>
        </p:txBody>
      </p:sp>
      <p:sp>
        <p:nvSpPr>
          <p:cNvPr id="5" name="Titel 4"/>
          <p:cNvSpPr>
            <a:spLocks noGrp="1"/>
          </p:cNvSpPr>
          <p:nvPr>
            <p:ph type="title"/>
          </p:nvPr>
        </p:nvSpPr>
        <p:spPr/>
        <p:txBody>
          <a:bodyPr/>
          <a:lstStyle/>
          <a:p>
            <a:r>
              <a:rPr lang="en-GB" dirty="0"/>
              <a:t>ROS Tools - </a:t>
            </a:r>
            <a:r>
              <a:rPr lang="en-GB" dirty="0" err="1"/>
              <a:t>rqt_graph</a:t>
            </a:r>
            <a:endParaRPr lang="en-GB" dirty="0"/>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4" name="Picture 3">
            <a:extLst>
              <a:ext uri="{FF2B5EF4-FFF2-40B4-BE49-F238E27FC236}">
                <a16:creationId xmlns:a16="http://schemas.microsoft.com/office/drawing/2014/main" id="{2B744710-4003-4986-BF27-FE915D204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98" y="1467987"/>
            <a:ext cx="7893424" cy="3240000"/>
          </a:xfrm>
          <a:prstGeom prst="rect">
            <a:avLst/>
          </a:prstGeom>
        </p:spPr>
      </p:pic>
      <p:sp>
        <p:nvSpPr>
          <p:cNvPr id="7" name="Inhaltsplatzhalter 3">
            <a:extLst>
              <a:ext uri="{FF2B5EF4-FFF2-40B4-BE49-F238E27FC236}">
                <a16:creationId xmlns:a16="http://schemas.microsoft.com/office/drawing/2014/main" id="{30B4BC55-2094-4CCB-A662-5363829C4716}"/>
              </a:ext>
            </a:extLst>
          </p:cNvPr>
          <p:cNvSpPr>
            <a:spLocks noGrp="1"/>
          </p:cNvSpPr>
          <p:nvPr>
            <p:ph sz="quarter" idx="12"/>
          </p:nvPr>
        </p:nvSpPr>
        <p:spPr>
          <a:xfrm>
            <a:off x="250758" y="958536"/>
            <a:ext cx="8544298" cy="390010"/>
          </a:xfrm>
        </p:spPr>
        <p:txBody>
          <a:bodyPr/>
          <a:lstStyle/>
          <a:p>
            <a:pPr marL="0" indent="0" algn="just">
              <a:spcBef>
                <a:spcPts val="1200"/>
              </a:spcBef>
              <a:buNone/>
            </a:pPr>
            <a:r>
              <a:rPr lang="en-GB" sz="1800" dirty="0" err="1"/>
              <a:t>rqt_graph</a:t>
            </a:r>
            <a:r>
              <a:rPr lang="en-GB" sz="1800" dirty="0"/>
              <a:t> provides a GUI plugin for visualizing the ROS computation graph.</a:t>
            </a:r>
            <a:endParaRPr lang="en-GB" dirty="0"/>
          </a:p>
          <a:p>
            <a:pPr marL="0" indent="0">
              <a:buNone/>
            </a:pPr>
            <a:endParaRPr lang="en-GB" dirty="0"/>
          </a:p>
          <a:p>
            <a:endParaRPr lang="en-GB" dirty="0"/>
          </a:p>
        </p:txBody>
      </p:sp>
    </p:spTree>
    <p:extLst>
      <p:ext uri="{BB962C8B-B14F-4D97-AF65-F5344CB8AC3E}">
        <p14:creationId xmlns:p14="http://schemas.microsoft.com/office/powerpoint/2010/main" val="402570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A2E901-15CF-47CA-B780-36ACE3EEEC93}"/>
              </a:ext>
            </a:extLst>
          </p:cNvPr>
          <p:cNvSpPr>
            <a:spLocks noGrp="1"/>
          </p:cNvSpPr>
          <p:nvPr>
            <p:ph type="title"/>
          </p:nvPr>
        </p:nvSpPr>
        <p:spPr>
          <a:xfrm>
            <a:off x="3570777" y="3646334"/>
            <a:ext cx="5202192" cy="697518"/>
          </a:xfrm>
        </p:spPr>
        <p:txBody>
          <a:bodyPr/>
          <a:lstStyle/>
          <a:p>
            <a:r>
              <a:rPr lang="en-GB" dirty="0"/>
              <a:t>Bridging the gap from simple to complex robotics</a:t>
            </a:r>
          </a:p>
        </p:txBody>
      </p:sp>
      <p:sp>
        <p:nvSpPr>
          <p:cNvPr id="2" name="Footer Placeholder 1">
            <a:extLst>
              <a:ext uri="{FF2B5EF4-FFF2-40B4-BE49-F238E27FC236}">
                <a16:creationId xmlns:a16="http://schemas.microsoft.com/office/drawing/2014/main" id="{F8543BD0-D354-49F3-B7FF-E94999537AFE}"/>
              </a:ext>
            </a:extLst>
          </p:cNvPr>
          <p:cNvSpPr>
            <a:spLocks noGrp="1"/>
          </p:cNvSpPr>
          <p:nvPr>
            <p:ph type="ftr" sz="quarter" idx="4294967295"/>
          </p:nvPr>
        </p:nvSpPr>
        <p:spPr>
          <a:xfrm>
            <a:off x="7050088" y="4837113"/>
            <a:ext cx="2093912" cy="222250"/>
          </a:xfrm>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3" name="Slide Number Placeholder 2">
            <a:extLst>
              <a:ext uri="{FF2B5EF4-FFF2-40B4-BE49-F238E27FC236}">
                <a16:creationId xmlns:a16="http://schemas.microsoft.com/office/drawing/2014/main" id="{42DD2666-42C8-428B-873B-FA2AC1CF6702}"/>
              </a:ext>
            </a:extLst>
          </p:cNvPr>
          <p:cNvSpPr>
            <a:spLocks noGrp="1"/>
          </p:cNvSpPr>
          <p:nvPr>
            <p:ph type="sldNum" sz="quarter" idx="4294967295"/>
          </p:nvPr>
        </p:nvSpPr>
        <p:spPr>
          <a:xfrm>
            <a:off x="8337550" y="4832350"/>
            <a:ext cx="806450" cy="227013"/>
          </a:xfrm>
        </p:spPr>
        <p:txBody>
          <a:bodyPr/>
          <a:lstStyle/>
          <a:p>
            <a:fld id="{9F5F539E-0E69-451B-AC12-57C40F9178F7}" type="slidenum">
              <a:rPr lang="en-US" smtClean="0"/>
              <a:pPr/>
              <a:t>4</a:t>
            </a:fld>
            <a:endParaRPr lang="en-US" dirty="0"/>
          </a:p>
        </p:txBody>
      </p:sp>
    </p:spTree>
    <p:extLst>
      <p:ext uri="{BB962C8B-B14F-4D97-AF65-F5344CB8AC3E}">
        <p14:creationId xmlns:p14="http://schemas.microsoft.com/office/powerpoint/2010/main" val="2993926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40</a:t>
            </a:fld>
            <a:endParaRPr lang="en-GB" dirty="0">
              <a:solidFill>
                <a:srgbClr val="3C3C00"/>
              </a:solidFill>
            </a:endParaRPr>
          </a:p>
        </p:txBody>
      </p:sp>
      <p:sp>
        <p:nvSpPr>
          <p:cNvPr id="5" name="Titel 4"/>
          <p:cNvSpPr>
            <a:spLocks noGrp="1"/>
          </p:cNvSpPr>
          <p:nvPr>
            <p:ph type="title"/>
          </p:nvPr>
        </p:nvSpPr>
        <p:spPr/>
        <p:txBody>
          <a:bodyPr/>
          <a:lstStyle/>
          <a:p>
            <a:r>
              <a:rPr lang="en-GB" dirty="0"/>
              <a:t>ROS Tools - </a:t>
            </a:r>
            <a:r>
              <a:rPr lang="en-GB" dirty="0" err="1"/>
              <a:t>rqt_bag</a:t>
            </a:r>
            <a:endParaRPr lang="en-GB" dirty="0"/>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637B0874-C975-4B5E-9BC4-A5AED61070CF}"/>
              </a:ext>
            </a:extLst>
          </p:cNvPr>
          <p:cNvSpPr>
            <a:spLocks noGrp="1"/>
          </p:cNvSpPr>
          <p:nvPr>
            <p:ph sz="quarter" idx="12"/>
          </p:nvPr>
        </p:nvSpPr>
        <p:spPr>
          <a:xfrm>
            <a:off x="250758" y="958536"/>
            <a:ext cx="8544298" cy="390010"/>
          </a:xfrm>
        </p:spPr>
        <p:txBody>
          <a:bodyPr/>
          <a:lstStyle/>
          <a:p>
            <a:pPr marL="0" indent="0" algn="just">
              <a:spcBef>
                <a:spcPts val="1200"/>
              </a:spcBef>
              <a:buNone/>
            </a:pPr>
            <a:r>
              <a:rPr lang="en-GB" sz="1800" dirty="0" err="1"/>
              <a:t>rqt_bag</a:t>
            </a:r>
            <a:r>
              <a:rPr lang="en-GB" sz="1800" dirty="0"/>
              <a:t> provides a GUI plugin for displaying and replaying ROS bag files.</a:t>
            </a:r>
            <a:endParaRPr lang="en-GB" dirty="0"/>
          </a:p>
          <a:p>
            <a:pPr marL="0" indent="0">
              <a:buNone/>
            </a:pPr>
            <a:endParaRPr lang="en-GB" dirty="0"/>
          </a:p>
          <a:p>
            <a:endParaRPr lang="en-GB" dirty="0"/>
          </a:p>
        </p:txBody>
      </p:sp>
      <p:pic>
        <p:nvPicPr>
          <p:cNvPr id="4" name="Picture 3">
            <a:extLst>
              <a:ext uri="{FF2B5EF4-FFF2-40B4-BE49-F238E27FC236}">
                <a16:creationId xmlns:a16="http://schemas.microsoft.com/office/drawing/2014/main" id="{B84FD6F7-E940-48EF-B2E5-E62F0E48D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363" y="1348546"/>
            <a:ext cx="6932093" cy="3240000"/>
          </a:xfrm>
          <a:prstGeom prst="rect">
            <a:avLst/>
          </a:prstGeom>
        </p:spPr>
      </p:pic>
    </p:spTree>
    <p:extLst>
      <p:ext uri="{BB962C8B-B14F-4D97-AF65-F5344CB8AC3E}">
        <p14:creationId xmlns:p14="http://schemas.microsoft.com/office/powerpoint/2010/main" val="1706593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41</a:t>
            </a:fld>
            <a:endParaRPr lang="en-GB" dirty="0">
              <a:solidFill>
                <a:srgbClr val="3C3C00"/>
              </a:solidFill>
            </a:endParaRPr>
          </a:p>
        </p:txBody>
      </p:sp>
      <p:sp>
        <p:nvSpPr>
          <p:cNvPr id="5" name="Titel 4"/>
          <p:cNvSpPr>
            <a:spLocks noGrp="1"/>
          </p:cNvSpPr>
          <p:nvPr>
            <p:ph type="title"/>
          </p:nvPr>
        </p:nvSpPr>
        <p:spPr/>
        <p:txBody>
          <a:bodyPr/>
          <a:lstStyle/>
          <a:p>
            <a:r>
              <a:rPr lang="en-GB" dirty="0"/>
              <a:t>ROS Tools - RVIZ</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656618" y="81564"/>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FF16F159-0FA1-490E-BD0E-69D8FF248AF2}"/>
              </a:ext>
            </a:extLst>
          </p:cNvPr>
          <p:cNvSpPr>
            <a:spLocks noGrp="1"/>
          </p:cNvSpPr>
          <p:nvPr>
            <p:ph sz="quarter" idx="12"/>
          </p:nvPr>
        </p:nvSpPr>
        <p:spPr>
          <a:xfrm>
            <a:off x="250758" y="855161"/>
            <a:ext cx="8544298" cy="390010"/>
          </a:xfrm>
        </p:spPr>
        <p:txBody>
          <a:bodyPr/>
          <a:lstStyle/>
          <a:p>
            <a:pPr marL="0" indent="0" algn="just">
              <a:spcBef>
                <a:spcPts val="1200"/>
              </a:spcBef>
              <a:buNone/>
            </a:pPr>
            <a:r>
              <a:rPr lang="en-GB" sz="1800" dirty="0"/>
              <a:t>3D visualization tool for ROS</a:t>
            </a:r>
            <a:endParaRPr lang="en-GB" dirty="0"/>
          </a:p>
          <a:p>
            <a:pPr marL="0" indent="0">
              <a:buNone/>
            </a:pPr>
            <a:endParaRPr lang="en-GB" dirty="0"/>
          </a:p>
          <a:p>
            <a:endParaRPr lang="en-GB" dirty="0"/>
          </a:p>
        </p:txBody>
      </p:sp>
      <p:pic>
        <p:nvPicPr>
          <p:cNvPr id="4" name="Picture 3">
            <a:extLst>
              <a:ext uri="{FF2B5EF4-FFF2-40B4-BE49-F238E27FC236}">
                <a16:creationId xmlns:a16="http://schemas.microsoft.com/office/drawing/2014/main" id="{F2FBDE99-DACC-4912-936E-034503EDDBBC}"/>
              </a:ext>
            </a:extLst>
          </p:cNvPr>
          <p:cNvPicPr>
            <a:picLocks noChangeAspect="1"/>
          </p:cNvPicPr>
          <p:nvPr/>
        </p:nvPicPr>
        <p:blipFill rotWithShape="1">
          <a:blip r:embed="rId3">
            <a:extLst>
              <a:ext uri="{28A0092B-C50C-407E-A947-70E740481C1C}">
                <a14:useLocalDpi xmlns:a14="http://schemas.microsoft.com/office/drawing/2010/main" val="0"/>
              </a:ext>
            </a:extLst>
          </a:blip>
          <a:srcRect l="3189"/>
          <a:stretch/>
        </p:blipFill>
        <p:spPr>
          <a:xfrm>
            <a:off x="1112686" y="1183500"/>
            <a:ext cx="6815447" cy="3960000"/>
          </a:xfrm>
          <a:prstGeom prst="rect">
            <a:avLst/>
          </a:prstGeom>
        </p:spPr>
      </p:pic>
    </p:spTree>
    <p:extLst>
      <p:ext uri="{BB962C8B-B14F-4D97-AF65-F5344CB8AC3E}">
        <p14:creationId xmlns:p14="http://schemas.microsoft.com/office/powerpoint/2010/main" val="2398741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E8DC0B7-60CF-4A06-9109-22EA40865D42}"/>
              </a:ext>
            </a:extLst>
          </p:cNvPr>
          <p:cNvSpPr txBox="1">
            <a:spLocks/>
          </p:cNvSpPr>
          <p:nvPr/>
        </p:nvSpPr>
        <p:spPr>
          <a:xfrm>
            <a:off x="3570777" y="3824130"/>
            <a:ext cx="5202192" cy="371271"/>
          </a:xfrm>
          <a:prstGeom prst="rect">
            <a:avLst/>
          </a:prstGeom>
        </p:spPr>
        <p:txBody>
          <a:bodyPr vert="horz" wrap="square" lIns="27004" tIns="16202" rIns="27004" bIns="16202">
            <a:spAutoFit/>
          </a:bodyPr>
          <a:lstStyle>
            <a:lvl1pPr algn="l" defTabSz="685754" rtl="0" eaLnBrk="1" latinLnBrk="0" hangingPunct="1">
              <a:lnSpc>
                <a:spcPct val="90000"/>
              </a:lnSpc>
              <a:spcBef>
                <a:spcPct val="0"/>
              </a:spcBef>
              <a:buNone/>
              <a:defRPr sz="2400" kern="1200">
                <a:solidFill>
                  <a:schemeClr val="bg1"/>
                </a:solidFill>
                <a:latin typeface="Calibri Light"/>
                <a:ea typeface="+mj-ea"/>
                <a:cs typeface="+mj-cs"/>
              </a:defRPr>
            </a:lvl1pPr>
          </a:lstStyle>
          <a:p>
            <a:r>
              <a:rPr lang="en-GB" dirty="0"/>
              <a:t>practical examples</a:t>
            </a:r>
          </a:p>
        </p:txBody>
      </p:sp>
    </p:spTree>
    <p:extLst>
      <p:ext uri="{BB962C8B-B14F-4D97-AF65-F5344CB8AC3E}">
        <p14:creationId xmlns:p14="http://schemas.microsoft.com/office/powerpoint/2010/main" val="1085831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DFD385-E089-4909-AD6F-DB54F496A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0543" y="1505200"/>
            <a:ext cx="1992981" cy="2520000"/>
          </a:xfrm>
          <a:prstGeom prst="rect">
            <a:avLst/>
          </a:prstGeom>
        </p:spPr>
      </p:pic>
      <p:pic>
        <p:nvPicPr>
          <p:cNvPr id="10" name="Picture 9">
            <a:extLst>
              <a:ext uri="{FF2B5EF4-FFF2-40B4-BE49-F238E27FC236}">
                <a16:creationId xmlns:a16="http://schemas.microsoft.com/office/drawing/2014/main" id="{3A278776-B40D-4BF1-B4D7-5ECC9BF1B9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6702" y="995680"/>
            <a:ext cx="1080000" cy="1440000"/>
          </a:xfrm>
          <a:prstGeom prst="rect">
            <a:avLst/>
          </a:prstGeom>
        </p:spPr>
      </p:pic>
    </p:spTree>
    <p:extLst>
      <p:ext uri="{BB962C8B-B14F-4D97-AF65-F5344CB8AC3E}">
        <p14:creationId xmlns:p14="http://schemas.microsoft.com/office/powerpoint/2010/main" val="2691677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4294967295"/>
          </p:nvPr>
        </p:nvSpPr>
        <p:spPr>
          <a:xfrm>
            <a:off x="6102445" y="4836911"/>
            <a:ext cx="2093630" cy="222251"/>
          </a:xfrm>
        </p:spPr>
        <p:txBody>
          <a:bodyPr/>
          <a:lstStyle/>
          <a:p>
            <a:r>
              <a:rPr lang="en-GB" dirty="0">
                <a:solidFill>
                  <a:schemeClr val="tx1"/>
                </a:solidFill>
              </a:rPr>
              <a:t>Swiss Software Engineering: </a:t>
            </a:r>
            <a:r>
              <a:rPr lang="en-GB" b="1" dirty="0">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5</a:t>
            </a:fld>
            <a:endParaRPr lang="en-GB" dirty="0">
              <a:solidFill>
                <a:srgbClr val="3C3C00"/>
              </a:solidFill>
            </a:endParaRPr>
          </a:p>
        </p:txBody>
      </p:sp>
      <p:sp>
        <p:nvSpPr>
          <p:cNvPr id="5" name="Titel 4"/>
          <p:cNvSpPr>
            <a:spLocks noGrp="1"/>
          </p:cNvSpPr>
          <p:nvPr>
            <p:ph type="title"/>
          </p:nvPr>
        </p:nvSpPr>
        <p:spPr/>
        <p:txBody>
          <a:bodyPr/>
          <a:lstStyle/>
          <a:p>
            <a:r>
              <a:rPr lang="en-GB" dirty="0"/>
              <a:t>Challenges in robotics:</a:t>
            </a:r>
          </a:p>
        </p:txBody>
      </p:sp>
      <p:pic>
        <p:nvPicPr>
          <p:cNvPr id="8" name="Picture 7">
            <a:extLst>
              <a:ext uri="{FF2B5EF4-FFF2-40B4-BE49-F238E27FC236}">
                <a16:creationId xmlns:a16="http://schemas.microsoft.com/office/drawing/2014/main" id="{8BAEE464-9462-4194-ACC1-CC9AEFDB576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231" t="4933" r="23347" b="6627"/>
          <a:stretch/>
        </p:blipFill>
        <p:spPr>
          <a:xfrm>
            <a:off x="3325100" y="2529840"/>
            <a:ext cx="2390620" cy="2689860"/>
          </a:xfrm>
          <a:prstGeom prst="rect">
            <a:avLst/>
          </a:prstGeom>
        </p:spPr>
      </p:pic>
      <p:sp>
        <p:nvSpPr>
          <p:cNvPr id="11" name="Speech Bubble: Oval 10">
            <a:extLst>
              <a:ext uri="{FF2B5EF4-FFF2-40B4-BE49-F238E27FC236}">
                <a16:creationId xmlns:a16="http://schemas.microsoft.com/office/drawing/2014/main" id="{24E7D503-ABB6-4D54-8483-D16510AA4305}"/>
              </a:ext>
            </a:extLst>
          </p:cNvPr>
          <p:cNvSpPr/>
          <p:nvPr/>
        </p:nvSpPr>
        <p:spPr>
          <a:xfrm>
            <a:off x="464820" y="3326490"/>
            <a:ext cx="3236576" cy="1199790"/>
          </a:xfrm>
          <a:prstGeom prst="wedgeEllipseCallout">
            <a:avLst>
              <a:gd name="adj1" fmla="val 72605"/>
              <a:gd name="adj2" fmla="val -64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nhaltsplatzhalter 3"/>
          <p:cNvSpPr>
            <a:spLocks noGrp="1"/>
          </p:cNvSpPr>
          <p:nvPr>
            <p:ph sz="quarter" idx="12"/>
          </p:nvPr>
        </p:nvSpPr>
        <p:spPr>
          <a:xfrm>
            <a:off x="661626" y="3569960"/>
            <a:ext cx="2842963" cy="356425"/>
          </a:xfrm>
        </p:spPr>
        <p:txBody>
          <a:bodyPr/>
          <a:lstStyle/>
          <a:p>
            <a:pPr marL="0" indent="0" algn="ctr">
              <a:buNone/>
            </a:pPr>
            <a:r>
              <a:rPr lang="en-GB" sz="1800" b="1" dirty="0">
                <a:solidFill>
                  <a:schemeClr val="bg1"/>
                </a:solidFill>
              </a:rPr>
              <a:t>World is asynchronous. Sequential programming is not suitable.</a:t>
            </a:r>
          </a:p>
          <a:p>
            <a:pPr marL="0" indent="0">
              <a:buNone/>
            </a:pPr>
            <a:endParaRPr lang="en-GB" dirty="0"/>
          </a:p>
          <a:p>
            <a:endParaRPr lang="en-GB" dirty="0"/>
          </a:p>
        </p:txBody>
      </p:sp>
      <p:sp>
        <p:nvSpPr>
          <p:cNvPr id="14" name="Speech Bubble: Oval 13">
            <a:extLst>
              <a:ext uri="{FF2B5EF4-FFF2-40B4-BE49-F238E27FC236}">
                <a16:creationId xmlns:a16="http://schemas.microsoft.com/office/drawing/2014/main" id="{2A7808EC-6D5B-45D1-AD7A-E17426A1A987}"/>
              </a:ext>
            </a:extLst>
          </p:cNvPr>
          <p:cNvSpPr/>
          <p:nvPr/>
        </p:nvSpPr>
        <p:spPr>
          <a:xfrm>
            <a:off x="464820" y="1236525"/>
            <a:ext cx="3236576" cy="1199790"/>
          </a:xfrm>
          <a:prstGeom prst="wedgeEllipseCallout">
            <a:avLst>
              <a:gd name="adj1" fmla="val 72370"/>
              <a:gd name="adj2" fmla="val 106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F8373B-4938-41F9-BA7B-A1277CA391B7}"/>
              </a:ext>
            </a:extLst>
          </p:cNvPr>
          <p:cNvSpPr/>
          <p:nvPr/>
        </p:nvSpPr>
        <p:spPr>
          <a:xfrm>
            <a:off x="721976" y="1651754"/>
            <a:ext cx="2902526" cy="369332"/>
          </a:xfrm>
          <a:prstGeom prst="rect">
            <a:avLst/>
          </a:prstGeom>
        </p:spPr>
        <p:txBody>
          <a:bodyPr wrap="none">
            <a:spAutoFit/>
          </a:bodyPr>
          <a:lstStyle/>
          <a:p>
            <a:pPr>
              <a:buClr>
                <a:srgbClr val="242F78"/>
              </a:buClr>
            </a:pPr>
            <a:r>
              <a:rPr lang="en-GB" sz="1800" b="1" dirty="0">
                <a:solidFill>
                  <a:schemeClr val="bg1"/>
                </a:solidFill>
                <a:latin typeface="Calibri Light" panose="020F0302020204030204" pitchFamily="34" charset="0"/>
                <a:cs typeface="Calibri Light" panose="020F0302020204030204" pitchFamily="34" charset="0"/>
              </a:rPr>
              <a:t>Robots are complex systems. </a:t>
            </a:r>
          </a:p>
        </p:txBody>
      </p:sp>
      <p:sp>
        <p:nvSpPr>
          <p:cNvPr id="15" name="Speech Bubble: Oval 14">
            <a:extLst>
              <a:ext uri="{FF2B5EF4-FFF2-40B4-BE49-F238E27FC236}">
                <a16:creationId xmlns:a16="http://schemas.microsoft.com/office/drawing/2014/main" id="{6C600140-AE07-44E9-9FAB-C0C659F18991}"/>
              </a:ext>
            </a:extLst>
          </p:cNvPr>
          <p:cNvSpPr/>
          <p:nvPr/>
        </p:nvSpPr>
        <p:spPr>
          <a:xfrm>
            <a:off x="5530972" y="1821873"/>
            <a:ext cx="3236576" cy="1199790"/>
          </a:xfrm>
          <a:prstGeom prst="wedgeEllipseCallout">
            <a:avLst>
              <a:gd name="adj1" fmla="val -81839"/>
              <a:gd name="adj2" fmla="val 590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2DB766-D473-48D8-8717-D67D3EE868D5}"/>
              </a:ext>
            </a:extLst>
          </p:cNvPr>
          <p:cNvSpPr/>
          <p:nvPr/>
        </p:nvSpPr>
        <p:spPr>
          <a:xfrm>
            <a:off x="5530972" y="2098602"/>
            <a:ext cx="3294105" cy="646331"/>
          </a:xfrm>
          <a:prstGeom prst="rect">
            <a:avLst/>
          </a:prstGeom>
        </p:spPr>
        <p:txBody>
          <a:bodyPr wrap="square">
            <a:spAutoFit/>
          </a:bodyPr>
          <a:lstStyle/>
          <a:p>
            <a:pPr algn="ctr">
              <a:buClr>
                <a:srgbClr val="242F78"/>
              </a:buClr>
            </a:pPr>
            <a:r>
              <a:rPr lang="en-GB" sz="1800" b="1" dirty="0">
                <a:solidFill>
                  <a:schemeClr val="bg1"/>
                </a:solidFill>
                <a:latin typeface="Calibri Light" panose="020F0302020204030204" pitchFamily="34" charset="0"/>
                <a:cs typeface="Calibri Light" panose="020F0302020204030204" pitchFamily="34" charset="0"/>
              </a:rPr>
              <a:t>Wide diversity of robots, sensors, programming languages, etc.</a:t>
            </a:r>
          </a:p>
        </p:txBody>
      </p:sp>
    </p:spTree>
    <p:extLst>
      <p:ext uri="{BB962C8B-B14F-4D97-AF65-F5344CB8AC3E}">
        <p14:creationId xmlns:p14="http://schemas.microsoft.com/office/powerpoint/2010/main" val="92626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build="p"/>
      <p:bldP spid="14" grpId="0" animBg="1"/>
      <p:bldP spid="9" grpId="0"/>
      <p:bldP spid="15"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6</a:t>
            </a:fld>
            <a:endParaRPr lang="en-GB" dirty="0">
              <a:solidFill>
                <a:srgbClr val="3C3C00"/>
              </a:solidFill>
            </a:endParaRPr>
          </a:p>
        </p:txBody>
      </p:sp>
      <p:sp>
        <p:nvSpPr>
          <p:cNvPr id="5" name="Titel 4"/>
          <p:cNvSpPr>
            <a:spLocks noGrp="1"/>
          </p:cNvSpPr>
          <p:nvPr>
            <p:ph type="title"/>
          </p:nvPr>
        </p:nvSpPr>
        <p:spPr/>
        <p:txBody>
          <a:bodyPr/>
          <a:lstStyle/>
          <a:p>
            <a:r>
              <a:rPr lang="en-GB" dirty="0"/>
              <a:t>Problem 1. Sequential programming</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grpSp>
        <p:nvGrpSpPr>
          <p:cNvPr id="9" name="Group 8">
            <a:extLst>
              <a:ext uri="{FF2B5EF4-FFF2-40B4-BE49-F238E27FC236}">
                <a16:creationId xmlns:a16="http://schemas.microsoft.com/office/drawing/2014/main" id="{A8B488A4-D065-465B-8A3B-0C5E55E9C3A7}"/>
              </a:ext>
            </a:extLst>
          </p:cNvPr>
          <p:cNvGrpSpPr/>
          <p:nvPr/>
        </p:nvGrpSpPr>
        <p:grpSpPr>
          <a:xfrm>
            <a:off x="2059149" y="1069051"/>
            <a:ext cx="4922521" cy="2086090"/>
            <a:chOff x="1661160" y="815575"/>
            <a:chExt cx="4922521" cy="2086090"/>
          </a:xfrm>
        </p:grpSpPr>
        <p:sp>
          <p:nvSpPr>
            <p:cNvPr id="7" name="Rectangle: Rounded Corners 6">
              <a:extLst>
                <a:ext uri="{FF2B5EF4-FFF2-40B4-BE49-F238E27FC236}">
                  <a16:creationId xmlns:a16="http://schemas.microsoft.com/office/drawing/2014/main" id="{305FC43C-C18A-4B16-86BB-C80D1543E6BF}"/>
                </a:ext>
              </a:extLst>
            </p:cNvPr>
            <p:cNvSpPr/>
            <p:nvPr/>
          </p:nvSpPr>
          <p:spPr>
            <a:xfrm>
              <a:off x="1661160" y="815575"/>
              <a:ext cx="4922521" cy="1981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7F6E2E-DC22-4DCA-A238-BA630144D5F1}"/>
                    </a:ext>
                  </a:extLst>
                </p:cNvPr>
                <p:cNvSpPr txBox="1"/>
                <p:nvPr/>
              </p:nvSpPr>
              <p:spPr>
                <a:xfrm>
                  <a:off x="1902153" y="931895"/>
                  <a:ext cx="4440535" cy="1969770"/>
                </a:xfrm>
                <a:prstGeom prst="rect">
                  <a:avLst/>
                </a:prstGeom>
                <a:noFill/>
              </p:spPr>
              <p:txBody>
                <a:bodyPr wrap="square" lIns="0" tIns="0" rIns="0" bIns="0" rtlCol="0">
                  <a:spAutoFit/>
                </a:bodyPr>
                <a:lstStyle/>
                <a:p>
                  <a:pPr>
                    <a:spcAft>
                      <a:spcPts val="600"/>
                    </a:spcAft>
                  </a:pPr>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𝑔𝑜𝐹𝑜𝑟𝑤𝑎𝑟𝑑</m:t>
                        </m:r>
                        <m:d>
                          <m:dPr>
                            <m:ctrlPr>
                              <a:rPr lang="es-ES" b="0" i="1" smtClean="0">
                                <a:latin typeface="Cambria Math" panose="02040503050406030204" pitchFamily="18" charset="0"/>
                              </a:rPr>
                            </m:ctrlPr>
                          </m:dPr>
                          <m:e>
                            <m:r>
                              <a:rPr lang="es-ES" b="0" i="1" smtClean="0">
                                <a:solidFill>
                                  <a:srgbClr val="0070C0"/>
                                </a:solidFill>
                                <a:latin typeface="Cambria Math" panose="02040503050406030204" pitchFamily="18" charset="0"/>
                              </a:rPr>
                              <m:t>1</m:t>
                            </m:r>
                          </m:e>
                        </m:d>
                        <m:r>
                          <a:rPr lang="es-ES" b="0" i="1" smtClean="0">
                            <a:latin typeface="Cambria Math" panose="02040503050406030204" pitchFamily="18" charset="0"/>
                          </a:rPr>
                          <m:t>;</m:t>
                        </m:r>
                      </m:oMath>
                    </m:oMathPara>
                  </a14:m>
                  <a:endParaRPr lang="es-ES" b="0" dirty="0"/>
                </a:p>
                <a:p>
                  <a:pPr>
                    <a:spcAft>
                      <a:spcPts val="600"/>
                    </a:spcAft>
                  </a:pPr>
                  <a14:m>
                    <m:oMathPara xmlns:m="http://schemas.openxmlformats.org/officeDocument/2006/math">
                      <m:oMathParaPr>
                        <m:jc m:val="left"/>
                      </m:oMathParaPr>
                      <m:oMath xmlns:m="http://schemas.openxmlformats.org/officeDocument/2006/math">
                        <m:r>
                          <a:rPr lang="es-ES" i="1" dirty="0" smtClean="0">
                            <a:latin typeface="Cambria Math" panose="02040503050406030204" pitchFamily="18" charset="0"/>
                          </a:rPr>
                          <m:t>𝑡𝑢𝑟𝑛𝐿𝑒𝑓𝑡</m:t>
                        </m:r>
                        <m:r>
                          <a:rPr lang="es-ES" b="0" i="1" dirty="0" smtClean="0">
                            <a:latin typeface="Cambria Math" panose="02040503050406030204" pitchFamily="18" charset="0"/>
                          </a:rPr>
                          <m:t>(</m:t>
                        </m:r>
                        <m:r>
                          <a:rPr lang="es-ES" b="0" i="1" dirty="0" smtClean="0">
                            <a:solidFill>
                              <a:srgbClr val="FF0080"/>
                            </a:solidFill>
                            <a:latin typeface="Cambria Math" panose="02040503050406030204" pitchFamily="18" charset="0"/>
                          </a:rPr>
                          <m:t>𝑀𝑎𝑡h</m:t>
                        </m:r>
                        <m:r>
                          <a:rPr lang="es-ES" b="0" i="1" dirty="0" smtClean="0">
                            <a:solidFill>
                              <a:srgbClr val="FF0080"/>
                            </a:solidFill>
                            <a:latin typeface="Cambria Math" panose="02040503050406030204" pitchFamily="18" charset="0"/>
                          </a:rPr>
                          <m:t>.</m:t>
                        </m:r>
                        <m:r>
                          <a:rPr lang="es-ES" b="0" i="1" dirty="0" err="1" smtClean="0">
                            <a:latin typeface="Cambria Math" panose="02040503050406030204" pitchFamily="18" charset="0"/>
                          </a:rPr>
                          <m:t>𝑃𝐼</m:t>
                        </m:r>
                        <m:r>
                          <a:rPr lang="es-ES" b="0" i="1" dirty="0" smtClean="0">
                            <a:latin typeface="Cambria Math" panose="02040503050406030204" pitchFamily="18" charset="0"/>
                          </a:rPr>
                          <m:t>/</m:t>
                        </m:r>
                        <m:r>
                          <a:rPr lang="es-ES" b="0" i="1" dirty="0" smtClean="0">
                            <a:solidFill>
                              <a:srgbClr val="0070C0"/>
                            </a:solidFill>
                            <a:latin typeface="Cambria Math" panose="02040503050406030204" pitchFamily="18" charset="0"/>
                          </a:rPr>
                          <m:t>2</m:t>
                        </m:r>
                        <m:r>
                          <a:rPr lang="es-ES" b="0" i="1" dirty="0" smtClean="0">
                            <a:latin typeface="Cambria Math" panose="02040503050406030204" pitchFamily="18" charset="0"/>
                          </a:rPr>
                          <m:t>);</m:t>
                        </m:r>
                      </m:oMath>
                    </m:oMathPara>
                  </a14:m>
                  <a:endParaRPr lang="es-ES" b="0" i="0" dirty="0">
                    <a:latin typeface="+mj-lt"/>
                  </a:endParaRPr>
                </a:p>
                <a:p>
                  <a:pPr>
                    <a:spcAft>
                      <a:spcPts val="600"/>
                    </a:spcAft>
                  </a:pPr>
                  <a14:m>
                    <m:oMathPara xmlns:m="http://schemas.openxmlformats.org/officeDocument/2006/math">
                      <m:oMathParaPr>
                        <m:jc m:val="left"/>
                      </m:oMathParaPr>
                      <m:oMath xmlns:m="http://schemas.openxmlformats.org/officeDocument/2006/math">
                        <m:r>
                          <a:rPr lang="es-ES" i="1" dirty="0" smtClean="0">
                            <a:solidFill>
                              <a:srgbClr val="FFC000"/>
                            </a:solidFill>
                            <a:latin typeface="Cambria Math" panose="02040503050406030204" pitchFamily="18" charset="0"/>
                          </a:rPr>
                          <m:t>𝐼𝑚𝑎𝑔𝑒</m:t>
                        </m:r>
                        <m:r>
                          <a:rPr lang="es-ES" i="1" dirty="0">
                            <a:latin typeface="Cambria Math" panose="02040503050406030204" pitchFamily="18" charset="0"/>
                          </a:rPr>
                          <m:t> </m:t>
                        </m:r>
                        <m:r>
                          <a:rPr lang="es-ES" i="1" dirty="0" err="1" smtClean="0">
                            <a:latin typeface="Cambria Math" panose="02040503050406030204" pitchFamily="18" charset="0"/>
                          </a:rPr>
                          <m:t>𝑖𝑚𝑎𝑔𝑒</m:t>
                        </m:r>
                        <m:r>
                          <a:rPr lang="es-ES" i="1" dirty="0">
                            <a:latin typeface="Cambria Math" panose="02040503050406030204" pitchFamily="18" charset="0"/>
                          </a:rPr>
                          <m:t> </m:t>
                        </m:r>
                        <m:r>
                          <a:rPr lang="es-ES" i="1" dirty="0" smtClean="0">
                            <a:latin typeface="Cambria Math" panose="02040503050406030204" pitchFamily="18" charset="0"/>
                          </a:rPr>
                          <m:t>=</m:t>
                        </m:r>
                        <m:r>
                          <a:rPr lang="es-ES" i="1" dirty="0">
                            <a:latin typeface="Cambria Math" panose="02040503050406030204" pitchFamily="18" charset="0"/>
                          </a:rPr>
                          <m:t> </m:t>
                        </m:r>
                        <m:r>
                          <a:rPr lang="es-ES" i="1" dirty="0" err="1" smtClean="0">
                            <a:latin typeface="Cambria Math" panose="02040503050406030204" pitchFamily="18" charset="0"/>
                          </a:rPr>
                          <m:t>𝑐𝑎𝑚𝑒𝑟𝑎</m:t>
                        </m:r>
                        <m:r>
                          <a:rPr lang="es-ES" i="1" dirty="0" err="1" smtClean="0">
                            <a:latin typeface="Cambria Math" panose="02040503050406030204" pitchFamily="18" charset="0"/>
                          </a:rPr>
                          <m:t>.</m:t>
                        </m:r>
                        <m:r>
                          <a:rPr lang="es-ES" i="1" dirty="0" err="1" smtClean="0">
                            <a:latin typeface="Cambria Math" panose="02040503050406030204" pitchFamily="18" charset="0"/>
                          </a:rPr>
                          <m:t>𝑔𝑒𝑡𝐼𝑚𝑎𝑔𝑒</m:t>
                        </m:r>
                        <m:r>
                          <a:rPr lang="es-ES" i="1" dirty="0" smtClean="0">
                            <a:latin typeface="Cambria Math" panose="02040503050406030204" pitchFamily="18" charset="0"/>
                          </a:rPr>
                          <m:t>();</m:t>
                        </m:r>
                      </m:oMath>
                    </m:oMathPara>
                  </a14:m>
                  <a:endParaRPr lang="es-ES" dirty="0">
                    <a:latin typeface="+mj-lt"/>
                  </a:endParaRPr>
                </a:p>
                <a:p>
                  <a:pPr>
                    <a:spcAft>
                      <a:spcPts val="600"/>
                    </a:spcAft>
                  </a:pPr>
                  <a14:m>
                    <m:oMathPara xmlns:m="http://schemas.openxmlformats.org/officeDocument/2006/math">
                      <m:oMathParaPr>
                        <m:jc m:val="left"/>
                      </m:oMathParaPr>
                      <m:oMath xmlns:m="http://schemas.openxmlformats.org/officeDocument/2006/math">
                        <m:r>
                          <a:rPr lang="es-ES" b="0" i="1" dirty="0" smtClean="0">
                            <a:solidFill>
                              <a:srgbClr val="FFC000"/>
                            </a:solidFill>
                            <a:latin typeface="Cambria Math" panose="02040503050406030204" pitchFamily="18" charset="0"/>
                          </a:rPr>
                          <m:t>𝐷𝑜𝑢𝑏𝑙𝑒</m:t>
                        </m:r>
                        <m:r>
                          <a:rPr lang="es-ES" b="0" i="1" dirty="0" smtClean="0">
                            <a:latin typeface="Cambria Math" panose="02040503050406030204" pitchFamily="18" charset="0"/>
                          </a:rPr>
                          <m:t> </m:t>
                        </m:r>
                        <m:r>
                          <a:rPr lang="es-ES" b="0" i="1" dirty="0" err="1" smtClean="0">
                            <a:latin typeface="Cambria Math" panose="02040503050406030204" pitchFamily="18" charset="0"/>
                          </a:rPr>
                          <m:t>𝑑𝑖𝑠𝑡𝑎𝑛𝑐𝑒</m:t>
                        </m:r>
                        <m:r>
                          <a:rPr lang="es-ES" b="0" i="1" dirty="0" smtClean="0">
                            <a:latin typeface="Cambria Math" panose="02040503050406030204" pitchFamily="18" charset="0"/>
                          </a:rPr>
                          <m:t> = </m:t>
                        </m:r>
                        <m:r>
                          <a:rPr lang="es-ES" b="0" i="1" dirty="0" err="1" smtClean="0">
                            <a:latin typeface="Cambria Math" panose="02040503050406030204" pitchFamily="18" charset="0"/>
                          </a:rPr>
                          <m:t>𝑐𝑜𝑚𝑝𝑢𝑡𝑒𝐷𝑖𝑠𝑡𝑎𝑛𝑐𝑒𝑇𝑜𝑂𝑏𝑗𝑒𝑐𝑡</m:t>
                        </m:r>
                        <m:r>
                          <a:rPr lang="es-ES" b="0" i="1" dirty="0" smtClean="0">
                            <a:latin typeface="Cambria Math" panose="02040503050406030204" pitchFamily="18" charset="0"/>
                          </a:rPr>
                          <m:t>(</m:t>
                        </m:r>
                        <m:r>
                          <a:rPr lang="es-ES" b="0" i="1" dirty="0" err="1" smtClean="0">
                            <a:latin typeface="Cambria Math" panose="02040503050406030204" pitchFamily="18" charset="0"/>
                          </a:rPr>
                          <m:t>𝑖𝑚𝑎𝑔𝑒</m:t>
                        </m:r>
                        <m:r>
                          <a:rPr lang="es-ES" b="0" i="1" dirty="0" smtClean="0">
                            <a:latin typeface="Cambria Math" panose="02040503050406030204" pitchFamily="18" charset="0"/>
                          </a:rPr>
                          <m:t>);</m:t>
                        </m:r>
                      </m:oMath>
                    </m:oMathPara>
                  </a14:m>
                  <a:endParaRPr lang="es-ES" b="0" i="0" dirty="0">
                    <a:latin typeface="+mj-lt"/>
                  </a:endParaRPr>
                </a:p>
                <a:p>
                  <a:pPr>
                    <a:spcAft>
                      <a:spcPts val="600"/>
                    </a:spcAft>
                  </a:pPr>
                  <a14:m>
                    <m:oMathPara xmlns:m="http://schemas.openxmlformats.org/officeDocument/2006/math">
                      <m:oMathParaPr>
                        <m:jc m:val="left"/>
                      </m:oMathParaPr>
                      <m:oMath xmlns:m="http://schemas.openxmlformats.org/officeDocument/2006/math">
                        <m:r>
                          <a:rPr lang="es-ES" i="1" dirty="0" smtClean="0">
                            <a:latin typeface="Cambria Math" panose="02040503050406030204" pitchFamily="18" charset="0"/>
                          </a:rPr>
                          <m:t>𝑔𝑜𝐹𝑜𝑟𝑤𝑎𝑟𝑑</m:t>
                        </m:r>
                        <m:r>
                          <a:rPr lang="es-ES" i="1" dirty="0" smtClean="0">
                            <a:latin typeface="Cambria Math" panose="02040503050406030204" pitchFamily="18" charset="0"/>
                          </a:rPr>
                          <m:t>(</m:t>
                        </m:r>
                        <m:r>
                          <a:rPr lang="es-ES" i="1" dirty="0" smtClean="0">
                            <a:latin typeface="Cambria Math" panose="02040503050406030204" pitchFamily="18" charset="0"/>
                          </a:rPr>
                          <m:t>𝑑𝑖𝑠𝑡𝑎𝑛𝑐𝑒</m:t>
                        </m:r>
                        <m:r>
                          <a:rPr lang="es-ES" i="1" dirty="0" smtClean="0">
                            <a:latin typeface="Cambria Math" panose="02040503050406030204" pitchFamily="18" charset="0"/>
                          </a:rPr>
                          <m:t>−1);</m:t>
                        </m:r>
                      </m:oMath>
                    </m:oMathPara>
                  </a14:m>
                  <a:endParaRPr lang="es-ES" dirty="0">
                    <a:latin typeface="+mj-lt"/>
                  </a:endParaRPr>
                </a:p>
                <a:p>
                  <a:pPr>
                    <a:spcAft>
                      <a:spcPts val="600"/>
                    </a:spcAft>
                  </a:pPr>
                  <a14:m>
                    <m:oMathPara xmlns:m="http://schemas.openxmlformats.org/officeDocument/2006/math">
                      <m:oMathParaPr>
                        <m:jc m:val="left"/>
                      </m:oMathParaPr>
                      <m:oMath xmlns:m="http://schemas.openxmlformats.org/officeDocument/2006/math">
                        <m:r>
                          <a:rPr lang="es-ES" b="0" i="1" dirty="0" smtClean="0">
                            <a:latin typeface="Cambria Math" panose="02040503050406030204" pitchFamily="18" charset="0"/>
                          </a:rPr>
                          <m:t>(</m:t>
                        </m:r>
                        <m:r>
                          <a:rPr lang="es-ES" b="0" i="1" dirty="0" err="1" smtClean="0">
                            <a:latin typeface="Cambria Math" panose="02040503050406030204" pitchFamily="18" charset="0"/>
                          </a:rPr>
                          <m:t>𝑥</m:t>
                        </m:r>
                        <m:r>
                          <a:rPr lang="es-ES" b="0" i="1" dirty="0" err="1" smtClean="0">
                            <a:latin typeface="Cambria Math" panose="02040503050406030204" pitchFamily="18" charset="0"/>
                          </a:rPr>
                          <m:t>,</m:t>
                        </m:r>
                        <m:r>
                          <a:rPr lang="es-ES" b="0" i="1" dirty="0" err="1" smtClean="0">
                            <a:latin typeface="Cambria Math" panose="02040503050406030204" pitchFamily="18" charset="0"/>
                          </a:rPr>
                          <m:t>𝑦</m:t>
                        </m:r>
                        <m:r>
                          <a:rPr lang="es-ES" b="0" i="1" dirty="0" smtClean="0">
                            <a:latin typeface="Cambria Math" panose="02040503050406030204" pitchFamily="18" charset="0"/>
                          </a:rPr>
                          <m:t>)=</m:t>
                        </m:r>
                        <m:r>
                          <a:rPr lang="es-ES" b="0" i="1" dirty="0" err="1" smtClean="0">
                            <a:latin typeface="Cambria Math" panose="02040503050406030204" pitchFamily="18" charset="0"/>
                          </a:rPr>
                          <m:t>𝑔𝑒𝑡𝑀𝑦𝑃𝑜𝑠𝑖𝑡𝑖𝑜𝑛𝐹𝑟𝑜𝑚𝑇h𝑒𝐸𝑛𝑐𝑜𝑑𝑒𝑟𝐶𝑜𝑢𝑛𝑡𝑠</m:t>
                        </m:r>
                        <m:r>
                          <a:rPr lang="es-ES" b="0" i="1" dirty="0" smtClean="0">
                            <a:latin typeface="Cambria Math" panose="02040503050406030204" pitchFamily="18" charset="0"/>
                          </a:rPr>
                          <m:t>();</m:t>
                        </m:r>
                      </m:oMath>
                    </m:oMathPara>
                  </a14:m>
                  <a:endParaRPr lang="es-ES" b="0" i="0" dirty="0">
                    <a:latin typeface="+mj-lt"/>
                  </a:endParaRPr>
                </a:p>
                <a:p>
                  <a:endParaRPr lang="en-US" dirty="0"/>
                </a:p>
              </p:txBody>
            </p:sp>
          </mc:Choice>
          <mc:Fallback xmlns="">
            <p:sp>
              <p:nvSpPr>
                <p:cNvPr id="2" name="TextBox 1">
                  <a:extLst>
                    <a:ext uri="{FF2B5EF4-FFF2-40B4-BE49-F238E27FC236}">
                      <a16:creationId xmlns:a16="http://schemas.microsoft.com/office/drawing/2014/main" id="{C27F6E2E-DC22-4DCA-A238-BA630144D5F1}"/>
                    </a:ext>
                  </a:extLst>
                </p:cNvPr>
                <p:cNvSpPr txBox="1">
                  <a:spLocks noRot="1" noChangeAspect="1" noMove="1" noResize="1" noEditPoints="1" noAdjustHandles="1" noChangeArrowheads="1" noChangeShapeType="1" noTextEdit="1"/>
                </p:cNvSpPr>
                <p:nvPr/>
              </p:nvSpPr>
              <p:spPr>
                <a:xfrm>
                  <a:off x="1902153" y="931895"/>
                  <a:ext cx="4440535" cy="1969770"/>
                </a:xfrm>
                <a:prstGeom prst="rect">
                  <a:avLst/>
                </a:prstGeom>
                <a:blipFill>
                  <a:blip r:embed="rId3"/>
                  <a:stretch>
                    <a:fillRect l="-1783" r="-686"/>
                  </a:stretch>
                </a:blipFill>
              </p:spPr>
              <p:txBody>
                <a:bodyPr/>
                <a:lstStyle/>
                <a:p>
                  <a:r>
                    <a:rPr lang="en-US">
                      <a:noFill/>
                    </a:rPr>
                    <a:t> </a:t>
                  </a:r>
                </a:p>
              </p:txBody>
            </p:sp>
          </mc:Fallback>
        </mc:AlternateContent>
      </p:grpSp>
      <p:sp>
        <p:nvSpPr>
          <p:cNvPr id="10" name="Textplatzhalter 5">
            <a:extLst>
              <a:ext uri="{FF2B5EF4-FFF2-40B4-BE49-F238E27FC236}">
                <a16:creationId xmlns:a16="http://schemas.microsoft.com/office/drawing/2014/main" id="{7D3E75F8-1515-4139-8B2E-938A8FA82CE9}"/>
              </a:ext>
            </a:extLst>
          </p:cNvPr>
          <p:cNvSpPr>
            <a:spLocks noGrp="1"/>
          </p:cNvSpPr>
          <p:nvPr>
            <p:ph type="body" sz="quarter" idx="13"/>
          </p:nvPr>
        </p:nvSpPr>
        <p:spPr>
          <a:xfrm>
            <a:off x="245764" y="3297643"/>
            <a:ext cx="6595303" cy="1396766"/>
          </a:xfrm>
        </p:spPr>
        <p:txBody>
          <a:bodyPr/>
          <a:lstStyle/>
          <a:p>
            <a:pPr marL="342900" indent="-342900">
              <a:buAutoNum type="arabicPeriod"/>
            </a:pPr>
            <a:r>
              <a:rPr lang="en-GB" dirty="0"/>
              <a:t>What happens if an obstacle appears when the robot is going forward?</a:t>
            </a:r>
          </a:p>
          <a:p>
            <a:pPr marL="342900" indent="-342900">
              <a:buAutoNum type="arabicPeriod"/>
            </a:pPr>
            <a:endParaRPr lang="en-GB" dirty="0"/>
          </a:p>
          <a:p>
            <a:pPr marL="342900" indent="-342900">
              <a:buAutoNum type="arabicPeriod"/>
            </a:pPr>
            <a:r>
              <a:rPr lang="en-GB" dirty="0"/>
              <a:t>What happens to the encoder data while the robot is turning?</a:t>
            </a:r>
          </a:p>
          <a:p>
            <a:pPr marL="342900" indent="-342900">
              <a:buAutoNum type="arabicPeriod"/>
            </a:pPr>
            <a:endParaRPr lang="en-GB" dirty="0"/>
          </a:p>
          <a:p>
            <a:pPr marL="342900" indent="-342900">
              <a:buAutoNum type="arabicPeriod"/>
            </a:pPr>
            <a:r>
              <a:rPr lang="en-GB" dirty="0"/>
              <a:t>What happens if some other module wants the same data?</a:t>
            </a:r>
          </a:p>
        </p:txBody>
      </p:sp>
    </p:spTree>
    <p:extLst>
      <p:ext uri="{BB962C8B-B14F-4D97-AF65-F5344CB8AC3E}">
        <p14:creationId xmlns:p14="http://schemas.microsoft.com/office/powerpoint/2010/main" val="116474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7</a:t>
            </a:fld>
            <a:endParaRPr lang="en-GB" dirty="0">
              <a:solidFill>
                <a:srgbClr val="3C3C00"/>
              </a:solidFill>
            </a:endParaRP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sp>
        <p:nvSpPr>
          <p:cNvPr id="12" name="Titel 4">
            <a:extLst>
              <a:ext uri="{FF2B5EF4-FFF2-40B4-BE49-F238E27FC236}">
                <a16:creationId xmlns:a16="http://schemas.microsoft.com/office/drawing/2014/main" id="{56E526EC-7CA9-41F9-B611-98CA6C44E463}"/>
              </a:ext>
            </a:extLst>
          </p:cNvPr>
          <p:cNvSpPr txBox="1">
            <a:spLocks/>
          </p:cNvSpPr>
          <p:nvPr/>
        </p:nvSpPr>
        <p:spPr>
          <a:xfrm>
            <a:off x="245764" y="269229"/>
            <a:ext cx="3145136" cy="602119"/>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dirty="0">
                <a:highlight>
                  <a:srgbClr val="00FF00"/>
                </a:highlight>
              </a:rPr>
              <a:t>Solution 1. Callbacks</a:t>
            </a:r>
          </a:p>
        </p:txBody>
      </p:sp>
      <p:sp>
        <p:nvSpPr>
          <p:cNvPr id="13" name="Textplatzhalter 5">
            <a:extLst>
              <a:ext uri="{FF2B5EF4-FFF2-40B4-BE49-F238E27FC236}">
                <a16:creationId xmlns:a16="http://schemas.microsoft.com/office/drawing/2014/main" id="{12AC6448-FEF7-4EA2-AAF5-A2F22D1231DA}"/>
              </a:ext>
            </a:extLst>
          </p:cNvPr>
          <p:cNvSpPr txBox="1">
            <a:spLocks/>
          </p:cNvSpPr>
          <p:nvPr/>
        </p:nvSpPr>
        <p:spPr>
          <a:xfrm>
            <a:off x="245764" y="770140"/>
            <a:ext cx="8326736" cy="317236"/>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bg1">
                    <a:lumMod val="50000"/>
                  </a:schemeClr>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028632" indent="0" algn="l" defTabSz="685754" rtl="0" eaLnBrk="1" latinLnBrk="0" hangingPunct="1">
              <a:lnSpc>
                <a:spcPct val="90000"/>
              </a:lnSpc>
              <a:spcBef>
                <a:spcPts val="375"/>
              </a:spcBef>
              <a:buFont typeface="Arial" panose="020B0604020202020204" pitchFamily="34" charset="0"/>
              <a:buNone/>
              <a:defRPr sz="1400" kern="1200">
                <a:solidFill>
                  <a:schemeClr val="bg1">
                    <a:lumMod val="50000"/>
                  </a:schemeClr>
                </a:solidFill>
                <a:latin typeface="+mn-lt"/>
                <a:ea typeface="+mn-ea"/>
                <a:cs typeface="+mn-cs"/>
              </a:defRPr>
            </a:lvl5pPr>
            <a:lvl6pPr marL="1285789"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6pPr>
            <a:lvl7pPr marL="1542947"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7pPr>
            <a:lvl8pPr marL="1800105"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8pPr>
            <a:lvl9pPr marL="2057263" indent="0" algn="l" defTabSz="685754"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9pPr>
          </a:lstStyle>
          <a:p>
            <a:r>
              <a:rPr lang="en-GB" dirty="0"/>
              <a:t>A function which is called whenever data is available. An </a:t>
            </a:r>
            <a:r>
              <a:rPr lang="en-GB" i="1" dirty="0"/>
              <a:t>asynchronous callback</a:t>
            </a:r>
            <a:r>
              <a:rPr lang="en-GB" dirty="0"/>
              <a:t> can happen at any time.</a:t>
            </a:r>
          </a:p>
        </p:txBody>
      </p:sp>
      <p:grpSp>
        <p:nvGrpSpPr>
          <p:cNvPr id="21" name="Group 20">
            <a:extLst>
              <a:ext uri="{FF2B5EF4-FFF2-40B4-BE49-F238E27FC236}">
                <a16:creationId xmlns:a16="http://schemas.microsoft.com/office/drawing/2014/main" id="{E58727BE-2CCC-48A6-A6CA-8BABEBBC8EBF}"/>
              </a:ext>
            </a:extLst>
          </p:cNvPr>
          <p:cNvGrpSpPr/>
          <p:nvPr/>
        </p:nvGrpSpPr>
        <p:grpSpPr>
          <a:xfrm>
            <a:off x="1837326" y="1591190"/>
            <a:ext cx="5143612" cy="2473644"/>
            <a:chOff x="4177862" y="2438399"/>
            <a:chExt cx="5143612" cy="2473644"/>
          </a:xfrm>
        </p:grpSpPr>
        <p:sp>
          <p:nvSpPr>
            <p:cNvPr id="19" name="Rectangle: Rounded Corners 18">
              <a:extLst>
                <a:ext uri="{FF2B5EF4-FFF2-40B4-BE49-F238E27FC236}">
                  <a16:creationId xmlns:a16="http://schemas.microsoft.com/office/drawing/2014/main" id="{10B2FE0F-641C-4C75-BAB9-1EF71DB341E6}"/>
                </a:ext>
              </a:extLst>
            </p:cNvPr>
            <p:cNvSpPr/>
            <p:nvPr/>
          </p:nvSpPr>
          <p:spPr>
            <a:xfrm>
              <a:off x="4177862" y="2438399"/>
              <a:ext cx="5084379" cy="231318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E291CA1-F49A-4AF0-943D-262ECA59E100}"/>
                    </a:ext>
                  </a:extLst>
                </p:cNvPr>
                <p:cNvSpPr txBox="1"/>
                <p:nvPr/>
              </p:nvSpPr>
              <p:spPr>
                <a:xfrm>
                  <a:off x="4250560" y="2449830"/>
                  <a:ext cx="5070914" cy="246221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dirty="0" smtClean="0">
                            <a:solidFill>
                              <a:srgbClr val="FFC000"/>
                            </a:solidFill>
                            <a:latin typeface="Cambria Math" panose="02040503050406030204" pitchFamily="18" charset="0"/>
                            <a:ea typeface="Cambria Math" panose="02040503050406030204" pitchFamily="18" charset="0"/>
                            <a:cs typeface="Simplified Arabic Fixed" panose="02070309020205020404" pitchFamily="49" charset="-78"/>
                          </a:rPr>
                          <m:t>𝑣𝑜𝑖𝑑</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err="1">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𝑖𝑚𝑎𝑔𝑒𝐶𝑎𝑙𝑙𝑏𝑎𝑐𝑘</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r>
                          <a:rPr lang="en-US" i="1" dirty="0" smtClean="0">
                            <a:solidFill>
                              <a:srgbClr val="FFC000"/>
                            </a:solidFill>
                            <a:latin typeface="Cambria Math" panose="02040503050406030204" pitchFamily="18" charset="0"/>
                            <a:ea typeface="Cambria Math" panose="02040503050406030204" pitchFamily="18" charset="0"/>
                            <a:cs typeface="Simplified Arabic Fixed" panose="02070309020205020404" pitchFamily="49" charset="-78"/>
                          </a:rPr>
                          <m:t>𝐼𝑚𝑎𝑔𝑒𝑀𝑒𝑠𝑠𝑎𝑔𝑒</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𝑖𝑚𝑎𝑔𝑒</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oMath>
                    </m:oMathPara>
                  </a14:m>
                  <a:endParaRPr lang="en-US"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endParaRPr>
                </a:p>
                <a:p>
                  <a:r>
                    <a:rPr lang="en-US" dirty="0">
                      <a:solidFill>
                        <a:schemeClr val="tx1"/>
                      </a:solidFill>
                      <a:ea typeface="Cambria Math" panose="02040503050406030204" pitchFamily="18" charset="0"/>
                      <a:cs typeface="Simplified Arabic Fixed" panose="02070309020205020404" pitchFamily="49" charset="-78"/>
                    </a:rPr>
                    <a:t>	</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𝑝𝑟𝑜𝑐𝑒𝑠𝑠</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𝑡h𝑒</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𝑙𝑎𝑡𝑒𝑠𝑡</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𝑖𝑚𝑎𝑔𝑒</m:t>
                      </m:r>
                    </m:oMath>
                  </a14:m>
                  <a:endParaRPr lang="en-US" dirty="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endParaRPr>
                </a:p>
                <a:p>
                  <a:endParaRPr lang="en-US" dirty="0">
                    <a:solidFill>
                      <a:schemeClr val="tx1"/>
                    </a:solidFill>
                    <a:latin typeface="Simplified Arabic Fixed" panose="02070309020205020404" pitchFamily="49" charset="-78"/>
                    <a:cs typeface="Simplified Arabic Fixed" panose="02070309020205020404" pitchFamily="49" charset="-78"/>
                  </a:endParaRPr>
                </a:p>
                <a:p>
                  <a:pPr/>
                  <a14:m>
                    <m:oMathPara xmlns:m="http://schemas.openxmlformats.org/officeDocument/2006/math">
                      <m:oMathParaPr>
                        <m:jc m:val="left"/>
                      </m:oMathParaPr>
                      <m:oMath xmlns:m="http://schemas.openxmlformats.org/officeDocument/2006/math">
                        <m:r>
                          <a:rPr lang="en-US" i="1" dirty="0" smtClean="0">
                            <a:solidFill>
                              <a:srgbClr val="FFC000"/>
                            </a:solidFill>
                            <a:latin typeface="Cambria Math" panose="02040503050406030204" pitchFamily="18" charset="0"/>
                            <a:ea typeface="Cambria Math" panose="02040503050406030204" pitchFamily="18" charset="0"/>
                            <a:cs typeface="Simplified Arabic Fixed" panose="02070309020205020404" pitchFamily="49" charset="-78"/>
                          </a:rPr>
                          <m:t>𝑣𝑜𝑖𝑑</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err="1">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𝑜𝑑𝑜𝑚𝑒𝑡𝑟𝑦𝐶𝑎𝑙𝑙𝑏𝑎𝑐𝑘</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r>
                          <a:rPr lang="en-US" i="1" dirty="0" smtClean="0">
                            <a:solidFill>
                              <a:srgbClr val="FFC000"/>
                            </a:solidFill>
                            <a:latin typeface="Cambria Math" panose="02040503050406030204" pitchFamily="18" charset="0"/>
                            <a:ea typeface="Cambria Math" panose="02040503050406030204" pitchFamily="18" charset="0"/>
                            <a:cs typeface="Simplified Arabic Fixed" panose="02070309020205020404" pitchFamily="49" charset="-78"/>
                          </a:rPr>
                          <m:t>𝑂𝑑𝑜𝑚𝑒𝑡𝑟𝑦𝑀𝑒𝑠𝑠𝑎𝑔𝑒</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𝑑𝑎𝑡𝑎</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oMath>
                    </m:oMathPara>
                  </a14:m>
                  <a:endParaRPr lang="en-US"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endParaRPr>
                </a:p>
                <a:p>
                  <a:r>
                    <a:rPr lang="en-US" dirty="0">
                      <a:solidFill>
                        <a:schemeClr val="tx1"/>
                      </a:solidFill>
                      <a:ea typeface="Cambria Math" panose="02040503050406030204" pitchFamily="18" charset="0"/>
                      <a:cs typeface="Simplified Arabic Fixed" panose="02070309020205020404" pitchFamily="49" charset="-78"/>
                    </a:rPr>
                    <a:t>	</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h𝑎𝑛𝑑𝑙𝑒</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𝑙𝑎𝑡𝑒𝑠𝑡</m:t>
                      </m:r>
                      <m:r>
                        <a:rPr lang="en-US" i="1" dirty="0" smtClean="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err="1">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𝑜𝑑𝑜𝑚𝑒𝑡𝑟𝑦</m:t>
                      </m:r>
                      <m:r>
                        <a:rPr lang="en-US" i="1" dirty="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𝑑𝑎𝑡𝑎</m:t>
                      </m:r>
                    </m:oMath>
                  </a14:m>
                  <a:endParaRPr lang="en-US" dirty="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endParaRPr>
                </a:p>
                <a:p>
                  <a:endParaRPr lang="en-US" dirty="0">
                    <a:solidFill>
                      <a:schemeClr val="tx1"/>
                    </a:solidFill>
                    <a:latin typeface="Simplified Arabic Fixed" panose="02070309020205020404" pitchFamily="49" charset="-78"/>
                    <a:cs typeface="Simplified Arabic Fixed" panose="02070309020205020404" pitchFamily="49" charset="-78"/>
                  </a:endParaRPr>
                </a:p>
                <a:p>
                  <a:pPr/>
                  <a14:m>
                    <m:oMathPara xmlns:m="http://schemas.openxmlformats.org/officeDocument/2006/math">
                      <m:oMathParaPr>
                        <m:jc m:val="left"/>
                      </m:oMathParaPr>
                      <m:oMath xmlns:m="http://schemas.openxmlformats.org/officeDocument/2006/math">
                        <m:r>
                          <a:rPr lang="en-US" i="1" dirty="0" smtClean="0">
                            <a:solidFill>
                              <a:srgbClr val="FFC000"/>
                            </a:solidFill>
                            <a:latin typeface="Cambria Math" panose="02040503050406030204" pitchFamily="18" charset="0"/>
                            <a:ea typeface="Cambria Math" panose="02040503050406030204" pitchFamily="18" charset="0"/>
                            <a:cs typeface="Simplified Arabic Fixed" panose="02070309020205020404" pitchFamily="49" charset="-78"/>
                          </a:rPr>
                          <m:t>𝑣𝑜𝑖𝑑</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𝑚𝑎𝑖𝑛</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oMath>
                    </m:oMathPara>
                  </a14:m>
                  <a:r>
                    <a:rPr lang="en-US"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a:t/>
                  </a:r>
                  <a:br>
                    <a:rPr lang="en-US"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a:br>
                  <a:r>
                    <a:rPr lang="en-US"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a:t>	</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𝑖𝑛𝑖𝑡𝑖𝑎𝑙𝑖𝑧𝑒</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oMath>
                  </a14:m>
                  <a:endParaRPr lang="en-US"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endParaRPr>
                </a:p>
                <a:p>
                  <a:r>
                    <a:rPr lang="en-US" dirty="0">
                      <a:solidFill>
                        <a:schemeClr val="tx1"/>
                      </a:solidFill>
                      <a:ea typeface="Cambria Math" panose="02040503050406030204" pitchFamily="18" charset="0"/>
                      <a:cs typeface="Simplified Arabic Fixed" panose="02070309020205020404" pitchFamily="49" charset="-78"/>
                    </a:rPr>
                    <a:t>	</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𝑠𝑢𝑏𝑠𝑐𝑟𝑖𝑏𝑒</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r>
                        <a:rPr lang="en-US" i="1" dirty="0" err="1">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𝑖𝑚𝑎𝑔𝑒</m:t>
                      </m:r>
                      <m:r>
                        <a:rPr lang="en-US" i="1" dirty="0" err="1">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_</m:t>
                      </m:r>
                      <m:r>
                        <a:rPr lang="en-US" i="1" dirty="0" err="1">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𝑚𝑠𝑔𝑠</m:t>
                      </m:r>
                      <m:r>
                        <a:rPr lang="en-US" i="1" dirty="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err="1">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𝑖𝑚𝑎𝑔𝑒𝐶𝑎𝑙𝑙𝑏𝑎𝑐𝑘</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oMath>
                  </a14:m>
                  <a:endParaRPr lang="en-US"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endParaRPr>
                </a:p>
                <a:p>
                  <a:r>
                    <a:rPr lang="en-US" dirty="0">
                      <a:solidFill>
                        <a:schemeClr val="tx1"/>
                      </a:solidFill>
                      <a:ea typeface="Cambria Math" panose="02040503050406030204" pitchFamily="18" charset="0"/>
                      <a:cs typeface="Simplified Arabic Fixed" panose="02070309020205020404" pitchFamily="49" charset="-78"/>
                    </a:rPr>
                    <a:t>	</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𝑠𝑢𝑏𝑠𝑐𝑟𝑖𝑏𝑒</m:t>
                      </m:r>
                      <m:r>
                        <a:rPr lang="en-US" i="1" dirty="0" smtClean="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r>
                        <a:rPr lang="en-US" i="1" dirty="0" err="1">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𝑜𝑑𝑜𝑚𝑒𝑡𝑟𝑦</m:t>
                      </m:r>
                      <m:r>
                        <a:rPr lang="en-US" i="1" dirty="0" err="1">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_</m:t>
                      </m:r>
                      <m:r>
                        <a:rPr lang="en-US" i="1" dirty="0" err="1">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𝑚𝑠𝑔𝑠</m:t>
                      </m:r>
                      <m:r>
                        <a:rPr lang="en-US" i="1" dirty="0">
                          <a:solidFill>
                            <a:srgbClr val="00B050"/>
                          </a:solidFill>
                          <a:latin typeface="Cambria Math" panose="02040503050406030204" pitchFamily="18" charset="0"/>
                          <a:ea typeface="Cambria Math" panose="02040503050406030204" pitchFamily="18" charset="0"/>
                          <a:cs typeface="Simplified Arabic Fixed" panose="02070309020205020404" pitchFamily="49" charset="-78"/>
                        </a:rPr>
                        <m:t>”</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 </m:t>
                      </m:r>
                      <m:r>
                        <a:rPr lang="en-US" i="1" dirty="0" err="1">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𝑜𝑑𝑜𝑚𝑒𝑡𝑟𝑦𝐶𝑎𝑙𝑙𝑏𝑎𝑐𝑘</m:t>
                      </m:r>
                      <m:r>
                        <a:rPr lang="en-US" i="1"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rPr>
                        <m:t>);</m:t>
                      </m:r>
                    </m:oMath>
                  </a14:m>
                  <a:endParaRPr lang="en-US" dirty="0">
                    <a:solidFill>
                      <a:schemeClr val="tx1"/>
                    </a:solidFill>
                    <a:latin typeface="Cambria Math" panose="02040503050406030204" pitchFamily="18" charset="0"/>
                    <a:ea typeface="Cambria Math" panose="02040503050406030204" pitchFamily="18" charset="0"/>
                    <a:cs typeface="Simplified Arabic Fixed" panose="02070309020205020404" pitchFamily="49" charset="-78"/>
                  </a:endParaRPr>
                </a:p>
                <a:p>
                  <a:endParaRPr lang="en-US" dirty="0"/>
                </a:p>
              </p:txBody>
            </p:sp>
          </mc:Choice>
          <mc:Fallback xmlns="">
            <p:sp>
              <p:nvSpPr>
                <p:cNvPr id="17" name="TextBox 16">
                  <a:extLst>
                    <a:ext uri="{FF2B5EF4-FFF2-40B4-BE49-F238E27FC236}">
                      <a16:creationId xmlns:a16="http://schemas.microsoft.com/office/drawing/2014/main" id="{5E291CA1-F49A-4AF0-943D-262ECA59E100}"/>
                    </a:ext>
                  </a:extLst>
                </p:cNvPr>
                <p:cNvSpPr txBox="1">
                  <a:spLocks noRot="1" noChangeAspect="1" noMove="1" noResize="1" noEditPoints="1" noAdjustHandles="1" noChangeArrowheads="1" noChangeShapeType="1" noTextEdit="1"/>
                </p:cNvSpPr>
                <p:nvPr/>
              </p:nvSpPr>
              <p:spPr>
                <a:xfrm>
                  <a:off x="4250560" y="2449830"/>
                  <a:ext cx="5070914" cy="246221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189401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8</a:t>
            </a:fld>
            <a:endParaRPr lang="en-GB" dirty="0">
              <a:solidFill>
                <a:srgbClr val="3C3C00"/>
              </a:solidFill>
            </a:endParaRPr>
          </a:p>
        </p:txBody>
      </p:sp>
      <p:sp>
        <p:nvSpPr>
          <p:cNvPr id="5" name="Titel 4"/>
          <p:cNvSpPr>
            <a:spLocks noGrp="1"/>
          </p:cNvSpPr>
          <p:nvPr>
            <p:ph type="title"/>
          </p:nvPr>
        </p:nvSpPr>
        <p:spPr/>
        <p:txBody>
          <a:bodyPr/>
          <a:lstStyle/>
          <a:p>
            <a:r>
              <a:rPr lang="en-GB" dirty="0"/>
              <a:t>Problem 2. Complexity</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sp>
        <p:nvSpPr>
          <p:cNvPr id="11" name="Titel 4">
            <a:extLst>
              <a:ext uri="{FF2B5EF4-FFF2-40B4-BE49-F238E27FC236}">
                <a16:creationId xmlns:a16="http://schemas.microsoft.com/office/drawing/2014/main" id="{BD686661-34FE-4CB9-9F82-0460D039C096}"/>
              </a:ext>
            </a:extLst>
          </p:cNvPr>
          <p:cNvSpPr txBox="1">
            <a:spLocks/>
          </p:cNvSpPr>
          <p:nvPr/>
        </p:nvSpPr>
        <p:spPr>
          <a:xfrm>
            <a:off x="4360333" y="266326"/>
            <a:ext cx="4422494" cy="602119"/>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dirty="0">
                <a:highlight>
                  <a:srgbClr val="00FF00"/>
                </a:highlight>
              </a:rPr>
              <a:t>Solution 2. messaging based design</a:t>
            </a:r>
          </a:p>
        </p:txBody>
      </p:sp>
      <p:cxnSp>
        <p:nvCxnSpPr>
          <p:cNvPr id="12" name="Straight Arrow Connector 11">
            <a:extLst>
              <a:ext uri="{FF2B5EF4-FFF2-40B4-BE49-F238E27FC236}">
                <a16:creationId xmlns:a16="http://schemas.microsoft.com/office/drawing/2014/main" id="{A2CF8E28-C257-496C-8F11-DC0EE6D1B367}"/>
              </a:ext>
            </a:extLst>
          </p:cNvPr>
          <p:cNvCxnSpPr>
            <a:cxnSpLocks/>
          </p:cNvCxnSpPr>
          <p:nvPr/>
        </p:nvCxnSpPr>
        <p:spPr>
          <a:xfrm>
            <a:off x="3181476" y="567385"/>
            <a:ext cx="10603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Inhaltsplatzhalter 3">
            <a:extLst>
              <a:ext uri="{FF2B5EF4-FFF2-40B4-BE49-F238E27FC236}">
                <a16:creationId xmlns:a16="http://schemas.microsoft.com/office/drawing/2014/main" id="{3B265BB7-2921-4A4F-80B7-452606CB7A4A}"/>
              </a:ext>
            </a:extLst>
          </p:cNvPr>
          <p:cNvSpPr>
            <a:spLocks noGrp="1"/>
          </p:cNvSpPr>
          <p:nvPr>
            <p:ph sz="quarter" idx="12"/>
          </p:nvPr>
        </p:nvSpPr>
        <p:spPr>
          <a:xfrm>
            <a:off x="250757" y="958535"/>
            <a:ext cx="8672263" cy="1121725"/>
          </a:xfrm>
        </p:spPr>
        <p:txBody>
          <a:bodyPr/>
          <a:lstStyle/>
          <a:p>
            <a:pPr marL="138113" indent="-138113" algn="just">
              <a:spcBef>
                <a:spcPts val="1200"/>
              </a:spcBef>
            </a:pPr>
            <a:r>
              <a:rPr lang="en-GB" b="1" dirty="0"/>
              <a:t>Separated processes. </a:t>
            </a:r>
            <a:r>
              <a:rPr lang="en-GB" dirty="0"/>
              <a:t>Sensors, algorithms and high level algorithms can all be separated out. They will interact through: </a:t>
            </a:r>
            <a:endParaRPr lang="en-GB" b="1" dirty="0"/>
          </a:p>
          <a:p>
            <a:pPr marL="138113" indent="-138113" algn="just">
              <a:spcBef>
                <a:spcPts val="1200"/>
              </a:spcBef>
            </a:pPr>
            <a:r>
              <a:rPr lang="en-GB" b="1" dirty="0"/>
              <a:t>Messaging interfaces. </a:t>
            </a:r>
            <a:r>
              <a:rPr lang="en-GB" dirty="0"/>
              <a:t>Software processes communicate each other with shared messages based on:</a:t>
            </a:r>
          </a:p>
          <a:p>
            <a:pPr marL="138113" indent="-138113" algn="just">
              <a:spcBef>
                <a:spcPts val="1200"/>
              </a:spcBef>
            </a:pPr>
            <a:r>
              <a:rPr lang="en-GB" b="1" dirty="0"/>
              <a:t>Publish/Subscribe method. </a:t>
            </a:r>
            <a:r>
              <a:rPr lang="en-GB" dirty="0"/>
              <a:t>Each process receives only the data it requests.</a:t>
            </a:r>
          </a:p>
          <a:p>
            <a:pPr marL="0" indent="0">
              <a:buNone/>
            </a:pPr>
            <a:endParaRPr lang="en-GB" dirty="0"/>
          </a:p>
          <a:p>
            <a:endParaRPr lang="en-GB" dirty="0"/>
          </a:p>
        </p:txBody>
      </p:sp>
      <p:pic>
        <p:nvPicPr>
          <p:cNvPr id="4" name="Picture 3">
            <a:extLst>
              <a:ext uri="{FF2B5EF4-FFF2-40B4-BE49-F238E27FC236}">
                <a16:creationId xmlns:a16="http://schemas.microsoft.com/office/drawing/2014/main" id="{0F63F139-875B-4E4E-9EDE-D465FCF3E0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986" y="2080260"/>
            <a:ext cx="5760028" cy="2924801"/>
          </a:xfrm>
          <a:prstGeom prst="rect">
            <a:avLst/>
          </a:prstGeom>
        </p:spPr>
      </p:pic>
    </p:spTree>
    <p:extLst>
      <p:ext uri="{BB962C8B-B14F-4D97-AF65-F5344CB8AC3E}">
        <p14:creationId xmlns:p14="http://schemas.microsoft.com/office/powerpoint/2010/main" val="181525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9</a:t>
            </a:fld>
            <a:endParaRPr lang="en-GB" dirty="0">
              <a:solidFill>
                <a:srgbClr val="3C3C00"/>
              </a:solidFill>
            </a:endParaRP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12" name="Titel 4">
            <a:extLst>
              <a:ext uri="{FF2B5EF4-FFF2-40B4-BE49-F238E27FC236}">
                <a16:creationId xmlns:a16="http://schemas.microsoft.com/office/drawing/2014/main" id="{56E526EC-7CA9-41F9-B611-98CA6C44E463}"/>
              </a:ext>
            </a:extLst>
          </p:cNvPr>
          <p:cNvSpPr txBox="1">
            <a:spLocks/>
          </p:cNvSpPr>
          <p:nvPr/>
        </p:nvSpPr>
        <p:spPr>
          <a:xfrm>
            <a:off x="245764" y="269229"/>
            <a:ext cx="4046836" cy="602119"/>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dirty="0"/>
              <a:t>Problem 3. Hardware diversity </a:t>
            </a:r>
          </a:p>
        </p:txBody>
      </p:sp>
      <p:sp>
        <p:nvSpPr>
          <p:cNvPr id="9" name="Titel 4">
            <a:extLst>
              <a:ext uri="{FF2B5EF4-FFF2-40B4-BE49-F238E27FC236}">
                <a16:creationId xmlns:a16="http://schemas.microsoft.com/office/drawing/2014/main" id="{C654BEEA-21F5-46DC-9E25-3F5507B31BE9}"/>
              </a:ext>
            </a:extLst>
          </p:cNvPr>
          <p:cNvSpPr txBox="1">
            <a:spLocks/>
          </p:cNvSpPr>
          <p:nvPr/>
        </p:nvSpPr>
        <p:spPr>
          <a:xfrm>
            <a:off x="4602480" y="266326"/>
            <a:ext cx="4180347" cy="602119"/>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dirty="0">
                <a:highlight>
                  <a:srgbClr val="00FF00"/>
                </a:highlight>
              </a:rPr>
              <a:t>Solution </a:t>
            </a:r>
            <a:r>
              <a:rPr lang="en-GB" dirty="0" smtClean="0">
                <a:highlight>
                  <a:srgbClr val="00FF00"/>
                </a:highlight>
              </a:rPr>
              <a:t>3. </a:t>
            </a:r>
            <a:r>
              <a:rPr lang="en-GB" dirty="0">
                <a:highlight>
                  <a:srgbClr val="00FF00"/>
                </a:highlight>
              </a:rPr>
              <a:t>Hardware agnosticism</a:t>
            </a:r>
          </a:p>
        </p:txBody>
      </p:sp>
      <p:cxnSp>
        <p:nvCxnSpPr>
          <p:cNvPr id="6" name="Straight Arrow Connector 5">
            <a:extLst>
              <a:ext uri="{FF2B5EF4-FFF2-40B4-BE49-F238E27FC236}">
                <a16:creationId xmlns:a16="http://schemas.microsoft.com/office/drawing/2014/main" id="{88A7A84E-4974-496D-B76B-977680F43A3B}"/>
              </a:ext>
            </a:extLst>
          </p:cNvPr>
          <p:cNvCxnSpPr>
            <a:cxnSpLocks/>
          </p:cNvCxnSpPr>
          <p:nvPr/>
        </p:nvCxnSpPr>
        <p:spPr>
          <a:xfrm>
            <a:off x="4070481" y="567385"/>
            <a:ext cx="4481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Inhaltsplatzhalter 3">
            <a:extLst>
              <a:ext uri="{FF2B5EF4-FFF2-40B4-BE49-F238E27FC236}">
                <a16:creationId xmlns:a16="http://schemas.microsoft.com/office/drawing/2014/main" id="{7E61BD8B-8F10-424C-872B-A226CD8D8FE9}"/>
              </a:ext>
            </a:extLst>
          </p:cNvPr>
          <p:cNvSpPr>
            <a:spLocks noGrp="1"/>
          </p:cNvSpPr>
          <p:nvPr>
            <p:ph sz="quarter" idx="12"/>
          </p:nvPr>
        </p:nvSpPr>
        <p:spPr>
          <a:xfrm>
            <a:off x="496648" y="943295"/>
            <a:ext cx="2147492" cy="1807526"/>
          </a:xfrm>
        </p:spPr>
        <p:txBody>
          <a:bodyPr/>
          <a:lstStyle/>
          <a:p>
            <a:pPr marL="0" indent="0" algn="ctr">
              <a:spcBef>
                <a:spcPts val="2400"/>
              </a:spcBef>
              <a:buNone/>
            </a:pPr>
            <a:r>
              <a:rPr lang="en-GB" sz="1800" b="1" dirty="0"/>
              <a:t>Device-specific drivers</a:t>
            </a:r>
          </a:p>
          <a:p>
            <a:pPr marL="0" indent="0" algn="ctr">
              <a:spcBef>
                <a:spcPts val="1200"/>
              </a:spcBef>
              <a:buNone/>
            </a:pPr>
            <a:r>
              <a:rPr lang="en-GB" b="1" dirty="0">
                <a:latin typeface="Calibri" panose="020F0502020204030204" pitchFamily="34" charset="0"/>
                <a:cs typeface="Calibri" panose="020F0502020204030204" pitchFamily="34" charset="0"/>
              </a:rPr>
              <a:t>Camera model 1</a:t>
            </a:r>
          </a:p>
          <a:p>
            <a:pPr marL="0" indent="0" algn="ctr">
              <a:spcBef>
                <a:spcPts val="2400"/>
              </a:spcBef>
              <a:buNone/>
            </a:pPr>
            <a:r>
              <a:rPr lang="en-GB" b="1" dirty="0">
                <a:latin typeface="Calibri" panose="020F0502020204030204" pitchFamily="34" charset="0"/>
                <a:cs typeface="Calibri" panose="020F0502020204030204" pitchFamily="34" charset="0"/>
              </a:rPr>
              <a:t>Camera model 2</a:t>
            </a:r>
          </a:p>
          <a:p>
            <a:pPr marL="0" indent="0" algn="ctr">
              <a:spcBef>
                <a:spcPts val="2400"/>
              </a:spcBef>
              <a:buNone/>
            </a:pPr>
            <a:r>
              <a:rPr lang="en-GB" b="1" dirty="0">
                <a:latin typeface="Calibri" panose="020F0502020204030204" pitchFamily="34" charset="0"/>
                <a:cs typeface="Calibri" panose="020F0502020204030204" pitchFamily="34" charset="0"/>
              </a:rPr>
              <a:t>Laser model 1</a:t>
            </a:r>
          </a:p>
          <a:p>
            <a:pPr marL="0" indent="0" algn="ctr">
              <a:spcBef>
                <a:spcPts val="2400"/>
              </a:spcBef>
              <a:buNone/>
            </a:pPr>
            <a:r>
              <a:rPr lang="en-GB" b="1" dirty="0">
                <a:latin typeface="Calibri" panose="020F0502020204030204" pitchFamily="34" charset="0"/>
                <a:cs typeface="Calibri" panose="020F0502020204030204" pitchFamily="34" charset="0"/>
              </a:rPr>
              <a:t>Laser model 2</a:t>
            </a:r>
          </a:p>
          <a:p>
            <a:pPr marL="0" indent="0" algn="ctr">
              <a:spcBef>
                <a:spcPts val="2400"/>
              </a:spcBef>
              <a:buNone/>
            </a:pPr>
            <a:r>
              <a:rPr lang="en-GB" b="1" dirty="0">
                <a:latin typeface="Calibri" panose="020F0502020204030204" pitchFamily="34" charset="0"/>
                <a:cs typeface="Calibri" panose="020F0502020204030204" pitchFamily="34" charset="0"/>
              </a:rPr>
              <a:t>IMU model 1</a:t>
            </a:r>
          </a:p>
          <a:p>
            <a:pPr marL="0" indent="0" algn="ctr">
              <a:spcBef>
                <a:spcPts val="2400"/>
              </a:spcBef>
              <a:buNone/>
            </a:pPr>
            <a:r>
              <a:rPr lang="en-GB" b="1" dirty="0">
                <a:latin typeface="Calibri" panose="020F0502020204030204" pitchFamily="34" charset="0"/>
                <a:cs typeface="Calibri" panose="020F0502020204030204" pitchFamily="34" charset="0"/>
              </a:rPr>
              <a:t>IMU model 2</a:t>
            </a:r>
          </a:p>
          <a:p>
            <a:pPr marL="0" indent="0">
              <a:buNone/>
            </a:pPr>
            <a:endParaRPr lang="en-GB" dirty="0"/>
          </a:p>
          <a:p>
            <a:endParaRPr lang="en-GB" dirty="0"/>
          </a:p>
        </p:txBody>
      </p:sp>
      <p:sp>
        <p:nvSpPr>
          <p:cNvPr id="11" name="Inhaltsplatzhalter 3">
            <a:extLst>
              <a:ext uri="{FF2B5EF4-FFF2-40B4-BE49-F238E27FC236}">
                <a16:creationId xmlns:a16="http://schemas.microsoft.com/office/drawing/2014/main" id="{DDFCF1C7-2514-4D96-9A13-069F467753D4}"/>
              </a:ext>
            </a:extLst>
          </p:cNvPr>
          <p:cNvSpPr txBox="1">
            <a:spLocks/>
          </p:cNvSpPr>
          <p:nvPr/>
        </p:nvSpPr>
        <p:spPr>
          <a:xfrm>
            <a:off x="5859780" y="943295"/>
            <a:ext cx="3103176" cy="1807526"/>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5400"/>
              </a:spcBef>
              <a:buFont typeface="Wingdings" charset="2"/>
              <a:buNone/>
            </a:pPr>
            <a:r>
              <a:rPr lang="en-GB" sz="1800" b="1" dirty="0"/>
              <a:t>Hardware-independent software</a:t>
            </a:r>
          </a:p>
          <a:p>
            <a:pPr marL="0" indent="0" algn="ctr">
              <a:spcBef>
                <a:spcPts val="3600"/>
              </a:spcBef>
              <a:buFont typeface="Wingdings" charset="2"/>
              <a:buNone/>
            </a:pPr>
            <a:r>
              <a:rPr lang="en-GB" b="1" dirty="0">
                <a:latin typeface="Calibri" panose="020F0502020204030204" pitchFamily="34" charset="0"/>
                <a:cs typeface="Calibri" panose="020F0502020204030204" pitchFamily="34" charset="0"/>
              </a:rPr>
              <a:t>Target detection</a:t>
            </a:r>
          </a:p>
          <a:p>
            <a:pPr marL="0" indent="0" algn="ctr">
              <a:spcBef>
                <a:spcPts val="5400"/>
              </a:spcBef>
              <a:buFont typeface="Wingdings" charset="2"/>
              <a:buNone/>
            </a:pPr>
            <a:r>
              <a:rPr lang="en-GB" b="1" dirty="0">
                <a:latin typeface="Calibri" panose="020F0502020204030204" pitchFamily="34" charset="0"/>
                <a:cs typeface="Calibri" panose="020F0502020204030204" pitchFamily="34" charset="0"/>
              </a:rPr>
              <a:t>Mapping</a:t>
            </a:r>
          </a:p>
          <a:p>
            <a:pPr marL="0" indent="0" algn="ctr">
              <a:spcBef>
                <a:spcPts val="5400"/>
              </a:spcBef>
              <a:buFont typeface="Wingdings" charset="2"/>
              <a:buNone/>
            </a:pPr>
            <a:r>
              <a:rPr lang="en-GB" b="1" dirty="0">
                <a:latin typeface="Calibri" panose="020F0502020204030204" pitchFamily="34" charset="0"/>
                <a:cs typeface="Calibri" panose="020F0502020204030204" pitchFamily="34" charset="0"/>
              </a:rPr>
              <a:t>Localization</a:t>
            </a:r>
            <a:endParaRPr lang="en-GB" dirty="0">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DA77B848-CA87-4A77-B10F-E33A81B29AF4}"/>
              </a:ext>
            </a:extLst>
          </p:cNvPr>
          <p:cNvCxnSpPr>
            <a:cxnSpLocks/>
          </p:cNvCxnSpPr>
          <p:nvPr/>
        </p:nvCxnSpPr>
        <p:spPr>
          <a:xfrm>
            <a:off x="2269182" y="1472014"/>
            <a:ext cx="4520238" cy="29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7190D9-6DE1-4C46-A78A-391B5F7A5B93}"/>
              </a:ext>
            </a:extLst>
          </p:cNvPr>
          <p:cNvCxnSpPr>
            <a:cxnSpLocks/>
          </p:cNvCxnSpPr>
          <p:nvPr/>
        </p:nvCxnSpPr>
        <p:spPr>
          <a:xfrm flipV="1">
            <a:off x="2269182" y="1774868"/>
            <a:ext cx="4520238" cy="205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63465-9E46-47A2-AAF8-350CDC6BCAED}"/>
              </a:ext>
            </a:extLst>
          </p:cNvPr>
          <p:cNvCxnSpPr>
            <a:cxnSpLocks/>
          </p:cNvCxnSpPr>
          <p:nvPr/>
        </p:nvCxnSpPr>
        <p:spPr>
          <a:xfrm>
            <a:off x="2179320" y="2514160"/>
            <a:ext cx="4747260" cy="176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FC4D21C-FD12-4F6A-93C1-2EE173CA1293}"/>
              </a:ext>
            </a:extLst>
          </p:cNvPr>
          <p:cNvCxnSpPr>
            <a:cxnSpLocks/>
          </p:cNvCxnSpPr>
          <p:nvPr/>
        </p:nvCxnSpPr>
        <p:spPr>
          <a:xfrm flipV="1">
            <a:off x="2179320" y="2704247"/>
            <a:ext cx="4747260" cy="37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7365336-8FF6-4D57-85C2-9A8CB1345E28}"/>
              </a:ext>
            </a:extLst>
          </p:cNvPr>
          <p:cNvCxnSpPr>
            <a:cxnSpLocks/>
          </p:cNvCxnSpPr>
          <p:nvPr/>
        </p:nvCxnSpPr>
        <p:spPr>
          <a:xfrm flipV="1">
            <a:off x="2179320" y="3577608"/>
            <a:ext cx="4678680" cy="9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E87A4F-9B58-4EB6-B6C7-437E5C58B9B1}"/>
              </a:ext>
            </a:extLst>
          </p:cNvPr>
          <p:cNvCxnSpPr>
            <a:cxnSpLocks/>
          </p:cNvCxnSpPr>
          <p:nvPr/>
        </p:nvCxnSpPr>
        <p:spPr>
          <a:xfrm flipV="1">
            <a:off x="2179320" y="3570306"/>
            <a:ext cx="4678680" cy="530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756C8B-2651-4D26-863D-6D38D8468C4B}"/>
              </a:ext>
            </a:extLst>
          </p:cNvPr>
          <p:cNvCxnSpPr>
            <a:cxnSpLocks/>
          </p:cNvCxnSpPr>
          <p:nvPr/>
        </p:nvCxnSpPr>
        <p:spPr>
          <a:xfrm>
            <a:off x="2179320" y="2514160"/>
            <a:ext cx="4678680" cy="107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2E5BA96-0C2D-40F7-A9C7-1CBF8C3675D1}"/>
              </a:ext>
            </a:extLst>
          </p:cNvPr>
          <p:cNvCxnSpPr>
            <a:cxnSpLocks/>
          </p:cNvCxnSpPr>
          <p:nvPr/>
        </p:nvCxnSpPr>
        <p:spPr>
          <a:xfrm>
            <a:off x="2179320" y="3081027"/>
            <a:ext cx="4678680" cy="50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79B8CAA-67F9-4095-9E8F-FF718BE86120}"/>
              </a:ext>
            </a:extLst>
          </p:cNvPr>
          <p:cNvSpPr/>
          <p:nvPr/>
        </p:nvSpPr>
        <p:spPr>
          <a:xfrm rot="248511">
            <a:off x="3530972" y="1351407"/>
            <a:ext cx="1159163" cy="276999"/>
          </a:xfrm>
          <a:prstGeom prst="rect">
            <a:avLst/>
          </a:prstGeom>
        </p:spPr>
        <p:txBody>
          <a:bodyPr wrap="none">
            <a:spAutoFit/>
          </a:bodyPr>
          <a:lstStyle/>
          <a:p>
            <a:pPr algn="ctr">
              <a:spcBef>
                <a:spcPts val="3600"/>
              </a:spcBef>
            </a:pPr>
            <a:r>
              <a:rPr lang="en-GB" sz="1200" b="1" dirty="0">
                <a:solidFill>
                  <a:srgbClr val="242F78"/>
                </a:solidFill>
                <a:latin typeface="Calibri" panose="020F0502020204030204" pitchFamily="34" charset="0"/>
                <a:cs typeface="Calibri" panose="020F0502020204030204" pitchFamily="34" charset="0"/>
              </a:rPr>
              <a:t>Image message</a:t>
            </a:r>
          </a:p>
        </p:txBody>
      </p:sp>
      <p:sp>
        <p:nvSpPr>
          <p:cNvPr id="27" name="Rectangle 26">
            <a:extLst>
              <a:ext uri="{FF2B5EF4-FFF2-40B4-BE49-F238E27FC236}">
                <a16:creationId xmlns:a16="http://schemas.microsoft.com/office/drawing/2014/main" id="{F3BB3047-173C-4435-BE9C-85AF798EDEEE}"/>
              </a:ext>
            </a:extLst>
          </p:cNvPr>
          <p:cNvSpPr/>
          <p:nvPr/>
        </p:nvSpPr>
        <p:spPr>
          <a:xfrm rot="21415499">
            <a:off x="3892579" y="1818971"/>
            <a:ext cx="1159163" cy="276999"/>
          </a:xfrm>
          <a:prstGeom prst="rect">
            <a:avLst/>
          </a:prstGeom>
        </p:spPr>
        <p:txBody>
          <a:bodyPr wrap="none">
            <a:spAutoFit/>
          </a:bodyPr>
          <a:lstStyle/>
          <a:p>
            <a:pPr algn="ctr">
              <a:spcBef>
                <a:spcPts val="3600"/>
              </a:spcBef>
            </a:pPr>
            <a:r>
              <a:rPr lang="en-GB" sz="1200" b="1" dirty="0">
                <a:solidFill>
                  <a:srgbClr val="242F78"/>
                </a:solidFill>
                <a:latin typeface="Calibri" panose="020F0502020204030204" pitchFamily="34" charset="0"/>
                <a:cs typeface="Calibri" panose="020F0502020204030204" pitchFamily="34" charset="0"/>
              </a:rPr>
              <a:t>Image message</a:t>
            </a:r>
          </a:p>
        </p:txBody>
      </p:sp>
      <p:sp>
        <p:nvSpPr>
          <p:cNvPr id="28" name="Rectangle 27">
            <a:extLst>
              <a:ext uri="{FF2B5EF4-FFF2-40B4-BE49-F238E27FC236}">
                <a16:creationId xmlns:a16="http://schemas.microsoft.com/office/drawing/2014/main" id="{C43F8FB4-55D1-4CCC-AEDB-068FE6E22709}"/>
              </a:ext>
            </a:extLst>
          </p:cNvPr>
          <p:cNvSpPr/>
          <p:nvPr/>
        </p:nvSpPr>
        <p:spPr>
          <a:xfrm rot="168227">
            <a:off x="2556790" y="2319692"/>
            <a:ext cx="1395575" cy="276999"/>
          </a:xfrm>
          <a:prstGeom prst="rect">
            <a:avLst/>
          </a:prstGeom>
        </p:spPr>
        <p:txBody>
          <a:bodyPr wrap="none">
            <a:spAutoFit/>
          </a:bodyPr>
          <a:lstStyle/>
          <a:p>
            <a:pPr algn="ctr">
              <a:spcBef>
                <a:spcPts val="3600"/>
              </a:spcBef>
            </a:pPr>
            <a:r>
              <a:rPr lang="en-GB" sz="1200" b="1" dirty="0" err="1">
                <a:solidFill>
                  <a:srgbClr val="242F78"/>
                </a:solidFill>
                <a:latin typeface="Calibri" panose="020F0502020204030204" pitchFamily="34" charset="0"/>
                <a:cs typeface="Calibri" panose="020F0502020204030204" pitchFamily="34" charset="0"/>
              </a:rPr>
              <a:t>LaserScan</a:t>
            </a:r>
            <a:r>
              <a:rPr lang="en-GB" sz="1200" b="1" dirty="0">
                <a:solidFill>
                  <a:srgbClr val="242F78"/>
                </a:solidFill>
                <a:latin typeface="Calibri" panose="020F0502020204030204" pitchFamily="34" charset="0"/>
                <a:cs typeface="Calibri" panose="020F0502020204030204" pitchFamily="34" charset="0"/>
              </a:rPr>
              <a:t> message</a:t>
            </a:r>
          </a:p>
        </p:txBody>
      </p:sp>
      <p:sp>
        <p:nvSpPr>
          <p:cNvPr id="30" name="Rectangle 29">
            <a:extLst>
              <a:ext uri="{FF2B5EF4-FFF2-40B4-BE49-F238E27FC236}">
                <a16:creationId xmlns:a16="http://schemas.microsoft.com/office/drawing/2014/main" id="{D474AF20-95CA-46CB-A41A-F805BE8E9062}"/>
              </a:ext>
            </a:extLst>
          </p:cNvPr>
          <p:cNvSpPr/>
          <p:nvPr/>
        </p:nvSpPr>
        <p:spPr>
          <a:xfrm rot="298336">
            <a:off x="3372693" y="3047677"/>
            <a:ext cx="1395575" cy="276999"/>
          </a:xfrm>
          <a:prstGeom prst="rect">
            <a:avLst/>
          </a:prstGeom>
        </p:spPr>
        <p:txBody>
          <a:bodyPr wrap="none">
            <a:spAutoFit/>
          </a:bodyPr>
          <a:lstStyle/>
          <a:p>
            <a:pPr algn="ctr">
              <a:spcBef>
                <a:spcPts val="3600"/>
              </a:spcBef>
            </a:pPr>
            <a:r>
              <a:rPr lang="en-GB" sz="1200" b="1" dirty="0" err="1">
                <a:solidFill>
                  <a:srgbClr val="242F78"/>
                </a:solidFill>
                <a:latin typeface="Calibri" panose="020F0502020204030204" pitchFamily="34" charset="0"/>
                <a:cs typeface="Calibri" panose="020F0502020204030204" pitchFamily="34" charset="0"/>
              </a:rPr>
              <a:t>LaserScan</a:t>
            </a:r>
            <a:r>
              <a:rPr lang="en-GB" sz="1200" b="1" dirty="0">
                <a:solidFill>
                  <a:srgbClr val="242F78"/>
                </a:solidFill>
                <a:latin typeface="Calibri" panose="020F0502020204030204" pitchFamily="34" charset="0"/>
                <a:cs typeface="Calibri" panose="020F0502020204030204" pitchFamily="34" charset="0"/>
              </a:rPr>
              <a:t> message</a:t>
            </a:r>
          </a:p>
        </p:txBody>
      </p:sp>
      <p:sp>
        <p:nvSpPr>
          <p:cNvPr id="31" name="Rectangle 30">
            <a:extLst>
              <a:ext uri="{FF2B5EF4-FFF2-40B4-BE49-F238E27FC236}">
                <a16:creationId xmlns:a16="http://schemas.microsoft.com/office/drawing/2014/main" id="{EE6A3EAC-CC22-4AF2-B94C-78B467C04A7B}"/>
              </a:ext>
            </a:extLst>
          </p:cNvPr>
          <p:cNvSpPr/>
          <p:nvPr/>
        </p:nvSpPr>
        <p:spPr>
          <a:xfrm rot="21440462">
            <a:off x="4219832" y="2628675"/>
            <a:ext cx="1395575" cy="276999"/>
          </a:xfrm>
          <a:prstGeom prst="rect">
            <a:avLst/>
          </a:prstGeom>
        </p:spPr>
        <p:txBody>
          <a:bodyPr wrap="none">
            <a:spAutoFit/>
          </a:bodyPr>
          <a:lstStyle/>
          <a:p>
            <a:pPr algn="ctr">
              <a:spcBef>
                <a:spcPts val="3600"/>
              </a:spcBef>
            </a:pPr>
            <a:r>
              <a:rPr lang="en-GB" sz="1200" b="1" dirty="0" err="1">
                <a:solidFill>
                  <a:srgbClr val="242F78"/>
                </a:solidFill>
                <a:latin typeface="Calibri" panose="020F0502020204030204" pitchFamily="34" charset="0"/>
                <a:cs typeface="Calibri" panose="020F0502020204030204" pitchFamily="34" charset="0"/>
              </a:rPr>
              <a:t>LaserScan</a:t>
            </a:r>
            <a:r>
              <a:rPr lang="en-GB" sz="1200" b="1" dirty="0">
                <a:solidFill>
                  <a:srgbClr val="242F78"/>
                </a:solidFill>
                <a:latin typeface="Calibri" panose="020F0502020204030204" pitchFamily="34" charset="0"/>
                <a:cs typeface="Calibri" panose="020F0502020204030204" pitchFamily="34" charset="0"/>
              </a:rPr>
              <a:t> message</a:t>
            </a:r>
          </a:p>
        </p:txBody>
      </p:sp>
      <p:sp>
        <p:nvSpPr>
          <p:cNvPr id="32" name="Rectangle 31">
            <a:extLst>
              <a:ext uri="{FF2B5EF4-FFF2-40B4-BE49-F238E27FC236}">
                <a16:creationId xmlns:a16="http://schemas.microsoft.com/office/drawing/2014/main" id="{2CDE13A4-F83B-476F-97D3-0722DCD93373}"/>
              </a:ext>
            </a:extLst>
          </p:cNvPr>
          <p:cNvSpPr/>
          <p:nvPr/>
        </p:nvSpPr>
        <p:spPr>
          <a:xfrm rot="809088">
            <a:off x="5061364" y="3110788"/>
            <a:ext cx="1395575" cy="276999"/>
          </a:xfrm>
          <a:prstGeom prst="rect">
            <a:avLst/>
          </a:prstGeom>
        </p:spPr>
        <p:txBody>
          <a:bodyPr wrap="none">
            <a:spAutoFit/>
          </a:bodyPr>
          <a:lstStyle/>
          <a:p>
            <a:pPr algn="ctr">
              <a:spcBef>
                <a:spcPts val="3600"/>
              </a:spcBef>
            </a:pPr>
            <a:r>
              <a:rPr lang="en-GB" sz="1200" b="1" dirty="0" err="1">
                <a:solidFill>
                  <a:srgbClr val="242F78"/>
                </a:solidFill>
                <a:latin typeface="Calibri" panose="020F0502020204030204" pitchFamily="34" charset="0"/>
                <a:cs typeface="Calibri" panose="020F0502020204030204" pitchFamily="34" charset="0"/>
              </a:rPr>
              <a:t>LaserScan</a:t>
            </a:r>
            <a:r>
              <a:rPr lang="en-GB" sz="1200" b="1" dirty="0">
                <a:solidFill>
                  <a:srgbClr val="242F78"/>
                </a:solidFill>
                <a:latin typeface="Calibri" panose="020F0502020204030204" pitchFamily="34" charset="0"/>
                <a:cs typeface="Calibri" panose="020F0502020204030204" pitchFamily="34" charset="0"/>
              </a:rPr>
              <a:t> message</a:t>
            </a:r>
          </a:p>
        </p:txBody>
      </p:sp>
      <p:sp>
        <p:nvSpPr>
          <p:cNvPr id="33" name="Rectangle 32">
            <a:extLst>
              <a:ext uri="{FF2B5EF4-FFF2-40B4-BE49-F238E27FC236}">
                <a16:creationId xmlns:a16="http://schemas.microsoft.com/office/drawing/2014/main" id="{38BB5110-3932-40CC-98BD-8FFD2DD778B3}"/>
              </a:ext>
            </a:extLst>
          </p:cNvPr>
          <p:cNvSpPr/>
          <p:nvPr/>
        </p:nvSpPr>
        <p:spPr>
          <a:xfrm>
            <a:off x="3435128" y="3386105"/>
            <a:ext cx="1045414" cy="276999"/>
          </a:xfrm>
          <a:prstGeom prst="rect">
            <a:avLst/>
          </a:prstGeom>
        </p:spPr>
        <p:txBody>
          <a:bodyPr wrap="none">
            <a:spAutoFit/>
          </a:bodyPr>
          <a:lstStyle/>
          <a:p>
            <a:pPr algn="ctr">
              <a:spcBef>
                <a:spcPts val="3600"/>
              </a:spcBef>
            </a:pPr>
            <a:r>
              <a:rPr lang="en-GB" sz="1200" b="1" dirty="0">
                <a:solidFill>
                  <a:srgbClr val="242F78"/>
                </a:solidFill>
                <a:latin typeface="Calibri" panose="020F0502020204030204" pitchFamily="34" charset="0"/>
                <a:cs typeface="Calibri" panose="020F0502020204030204" pitchFamily="34" charset="0"/>
              </a:rPr>
              <a:t>IMU message</a:t>
            </a:r>
          </a:p>
        </p:txBody>
      </p:sp>
      <p:sp>
        <p:nvSpPr>
          <p:cNvPr id="34" name="Rectangle 33">
            <a:extLst>
              <a:ext uri="{FF2B5EF4-FFF2-40B4-BE49-F238E27FC236}">
                <a16:creationId xmlns:a16="http://schemas.microsoft.com/office/drawing/2014/main" id="{391BB5E3-6988-4806-97F4-34D652D8754B}"/>
              </a:ext>
            </a:extLst>
          </p:cNvPr>
          <p:cNvSpPr/>
          <p:nvPr/>
        </p:nvSpPr>
        <p:spPr>
          <a:xfrm rot="21192636">
            <a:off x="4083188" y="3776844"/>
            <a:ext cx="1045414" cy="276999"/>
          </a:xfrm>
          <a:prstGeom prst="rect">
            <a:avLst/>
          </a:prstGeom>
        </p:spPr>
        <p:txBody>
          <a:bodyPr wrap="none">
            <a:spAutoFit/>
          </a:bodyPr>
          <a:lstStyle/>
          <a:p>
            <a:pPr algn="ctr">
              <a:spcBef>
                <a:spcPts val="3600"/>
              </a:spcBef>
            </a:pPr>
            <a:r>
              <a:rPr lang="en-GB" sz="1200" b="1" dirty="0">
                <a:solidFill>
                  <a:srgbClr val="242F78"/>
                </a:solidFill>
                <a:latin typeface="Calibri" panose="020F0502020204030204" pitchFamily="34" charset="0"/>
                <a:cs typeface="Calibri" panose="020F0502020204030204" pitchFamily="34" charset="0"/>
              </a:rPr>
              <a:t>IMU message</a:t>
            </a:r>
          </a:p>
        </p:txBody>
      </p:sp>
      <p:sp>
        <p:nvSpPr>
          <p:cNvPr id="35" name="Rectangle: Rounded Corners 34">
            <a:extLst>
              <a:ext uri="{FF2B5EF4-FFF2-40B4-BE49-F238E27FC236}">
                <a16:creationId xmlns:a16="http://schemas.microsoft.com/office/drawing/2014/main" id="{97FBFB3B-163C-4231-B2DA-BE387D909D01}"/>
              </a:ext>
            </a:extLst>
          </p:cNvPr>
          <p:cNvSpPr/>
          <p:nvPr/>
        </p:nvSpPr>
        <p:spPr>
          <a:xfrm>
            <a:off x="617220" y="1259389"/>
            <a:ext cx="1912620" cy="3122111"/>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A955F26D-8CEC-452C-B737-70569618AA57}"/>
              </a:ext>
            </a:extLst>
          </p:cNvPr>
          <p:cNvSpPr/>
          <p:nvPr/>
        </p:nvSpPr>
        <p:spPr>
          <a:xfrm>
            <a:off x="6576327" y="1467757"/>
            <a:ext cx="1569453" cy="240320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eft Brace 36">
            <a:extLst>
              <a:ext uri="{FF2B5EF4-FFF2-40B4-BE49-F238E27FC236}">
                <a16:creationId xmlns:a16="http://schemas.microsoft.com/office/drawing/2014/main" id="{5C83A8AC-B514-4A07-83E4-C19955613ED3}"/>
              </a:ext>
            </a:extLst>
          </p:cNvPr>
          <p:cNvSpPr/>
          <p:nvPr/>
        </p:nvSpPr>
        <p:spPr>
          <a:xfrm rot="16200000">
            <a:off x="4408444" y="2380975"/>
            <a:ext cx="342901" cy="3871505"/>
          </a:xfrm>
          <a:prstGeom prst="leftBrace">
            <a:avLst>
              <a:gd name="adj1" fmla="val 55309"/>
              <a:gd name="adj2" fmla="val 4960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a:extLst>
              <a:ext uri="{FF2B5EF4-FFF2-40B4-BE49-F238E27FC236}">
                <a16:creationId xmlns:a16="http://schemas.microsoft.com/office/drawing/2014/main" id="{E99106AD-0DD0-43F9-9C03-7573ED053659}"/>
              </a:ext>
            </a:extLst>
          </p:cNvPr>
          <p:cNvSpPr/>
          <p:nvPr/>
        </p:nvSpPr>
        <p:spPr>
          <a:xfrm>
            <a:off x="4143160" y="4616709"/>
            <a:ext cx="1036822" cy="369332"/>
          </a:xfrm>
          <a:prstGeom prst="rect">
            <a:avLst/>
          </a:prstGeom>
        </p:spPr>
        <p:txBody>
          <a:bodyPr wrap="none">
            <a:spAutoFit/>
          </a:bodyPr>
          <a:lstStyle/>
          <a:p>
            <a:pPr algn="ctr">
              <a:spcBef>
                <a:spcPts val="2400"/>
              </a:spcBef>
            </a:pPr>
            <a:r>
              <a:rPr lang="en-GB" sz="1800" b="1" dirty="0">
                <a:solidFill>
                  <a:srgbClr val="242F78"/>
                </a:solidFill>
              </a:rPr>
              <a:t>Interface</a:t>
            </a:r>
          </a:p>
        </p:txBody>
      </p:sp>
    </p:spTree>
    <p:extLst>
      <p:ext uri="{BB962C8B-B14F-4D97-AF65-F5344CB8AC3E}">
        <p14:creationId xmlns:p14="http://schemas.microsoft.com/office/powerpoint/2010/main" val="3041846309"/>
      </p:ext>
    </p:extLst>
  </p:cSld>
  <p:clrMapOvr>
    <a:masterClrMapping/>
  </p:clrMapOvr>
</p:sld>
</file>

<file path=ppt/theme/theme1.xml><?xml version="1.0" encoding="utf-8"?>
<a:theme xmlns:a="http://schemas.openxmlformats.org/drawingml/2006/main" name="ERNI Corporate ">
  <a:themeElements>
    <a:clrScheme name="Benutzerdefiniert 9">
      <a:dk1>
        <a:srgbClr val="3C3C3C"/>
      </a:dk1>
      <a:lt1>
        <a:srgbClr val="FFFFFF"/>
      </a:lt1>
      <a:dk2>
        <a:srgbClr val="123372"/>
      </a:dk2>
      <a:lt2>
        <a:srgbClr val="BEBCBC"/>
      </a:lt2>
      <a:accent1>
        <a:srgbClr val="123372"/>
      </a:accent1>
      <a:accent2>
        <a:srgbClr val="E4040E"/>
      </a:accent2>
      <a:accent3>
        <a:srgbClr val="00A5DB"/>
      </a:accent3>
      <a:accent4>
        <a:srgbClr val="BEBCBC"/>
      </a:accent4>
      <a:accent5>
        <a:srgbClr val="5C5C5B"/>
      </a:accent5>
      <a:accent6>
        <a:srgbClr val="999DC3"/>
      </a:accent6>
      <a:hlink>
        <a:srgbClr val="80425F"/>
      </a:hlink>
      <a:folHlink>
        <a:srgbClr val="8DA9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ustomXml>
  <Property name="Class" value="0" type="System.String"/>
  <Property name="Category" value="12" type="System.String"/>
  <Property name="Content" value="600" type="System.String"/>
  <Property name="Language" value="en" type="System.String"/>
  <Property name="TemplateType" value="" type="System.String"/>
  <Property name="Author" value="Victor Carrascal Frias" type="System.String"/>
  <Property name="Classification" value="" type="System.String"/>
  <Property name="FrameContractDate" value="01/01/0001 00:00:00" type="System.DateTime"/>
  <Property name="ContractNumber" value="" type="System.String"/>
  <Property name="Customer" value="" type="System.String"/>
  <Property name="CustomerPostalCode_City" value="" type="System.String"/>
  <Property name="CustomerStreet" value="" type="System.String"/>
  <Property name="DocNumber" value="" type="System.String"/>
  <Property name="Draft" value="True" type="System.Boolean"/>
  <Property name="Project" value="" type="System.String"/>
  <Property name="Site" value="MUC" type="System.String"/>
  <Property name="Subtitle" value="Title slide header" type="System.String"/>
  <Property name="Title" value="Master Deck - EN" type="System.String"/>
  <Property name="Version" value="0.1" type="System.String"/>
  <Property name="DocType" value="" type="System.String"/>
  <Property name="DocName" value="Victor" type="System.String"/>
  <Property name="DocPath" value="" type="System.String"/>
  <Property name="DocContent" value="" type="System.String"/>
  <Property name="DocShowVersion" value="True" type="System.Boolean"/>
  <Property name="DocShowDate" value="False" type="System.Boolean"/>
  <Property name="DocDateFormat" value="" type="System.String"/>
  <Property name="Date" value="03/20/2018 00:00:00" type="System.DateTime"/>
  <Property name="DocShowPath" value="False" type="System.Boolean"/>
  <Property name="Logo" value="True" type="System.Boolean"/>
</CustomXml>
</file>

<file path=customXml/itemProps1.xml><?xml version="1.0" encoding="utf-8"?>
<ds:datastoreItem xmlns:ds="http://schemas.openxmlformats.org/officeDocument/2006/customXml" ds:itemID="{E11F758A-CFA8-4879-9477-1437861674C3}">
  <ds:schemaRefs/>
</ds:datastoreItem>
</file>

<file path=docProps/app.xml><?xml version="1.0" encoding="utf-8"?>
<Properties xmlns="http://schemas.openxmlformats.org/officeDocument/2006/extended-properties" xmlns:vt="http://schemas.openxmlformats.org/officeDocument/2006/docPropsVTypes">
  <Template/>
  <TotalTime>1702</TotalTime>
  <Words>2512</Words>
  <Application>Microsoft Office PowerPoint</Application>
  <PresentationFormat>Presentación en pantalla (16:9)</PresentationFormat>
  <Paragraphs>539</Paragraphs>
  <Slides>43</Slides>
  <Notes>34</Notes>
  <HiddenSlides>0</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43</vt:i4>
      </vt:variant>
    </vt:vector>
  </HeadingPairs>
  <TitlesOfParts>
    <vt:vector size="53" baseType="lpstr">
      <vt:lpstr>Arial</vt:lpstr>
      <vt:lpstr>Calibri</vt:lpstr>
      <vt:lpstr>Calibri Light</vt:lpstr>
      <vt:lpstr>Cambria Math</vt:lpstr>
      <vt:lpstr>Lato</vt:lpstr>
      <vt:lpstr>Lato Light</vt:lpstr>
      <vt:lpstr>Lato Regular</vt:lpstr>
      <vt:lpstr>Simplified Arabic Fixed</vt:lpstr>
      <vt:lpstr>Wingdings</vt:lpstr>
      <vt:lpstr>ERNI Corporate </vt:lpstr>
      <vt:lpstr>A practical introduction to ROS</vt:lpstr>
      <vt:lpstr>Overview</vt:lpstr>
      <vt:lpstr>Presentación de PowerPoint</vt:lpstr>
      <vt:lpstr>Bridging the gap from simple to complex robotics</vt:lpstr>
      <vt:lpstr>Challenges in robotics:</vt:lpstr>
      <vt:lpstr>Problem 1. Sequential programming</vt:lpstr>
      <vt:lpstr>Presentación de PowerPoint</vt:lpstr>
      <vt:lpstr>Problem 2. Complexity</vt:lpstr>
      <vt:lpstr>Presentación de PowerPoint</vt:lpstr>
      <vt:lpstr>Summary</vt:lpstr>
      <vt:lpstr>What is ROS?</vt:lpstr>
      <vt:lpstr>What is ROS?</vt:lpstr>
      <vt:lpstr>ROS history</vt:lpstr>
      <vt:lpstr>ROS Distributions</vt:lpstr>
      <vt:lpstr>ROS philosophy</vt:lpstr>
      <vt:lpstr>Presentación de PowerPoint</vt:lpstr>
      <vt:lpstr>ROS architecture</vt:lpstr>
      <vt:lpstr>ROS computation graph level</vt:lpstr>
      <vt:lpstr>ROS computation graph level - Concepts</vt:lpstr>
      <vt:lpstr>ROS computation graph level – The Master</vt:lpstr>
      <vt:lpstr>ROS computation graph level – ROS node example</vt:lpstr>
      <vt:lpstr>ROS computation graph level – ROS node example</vt:lpstr>
      <vt:lpstr>ROS computation graph level – ROS node example</vt:lpstr>
      <vt:lpstr>ROS computation graph level – ROS message example</vt:lpstr>
      <vt:lpstr>ROS computation graph level – Services</vt:lpstr>
      <vt:lpstr>ROS computation graph level – Concepts</vt:lpstr>
      <vt:lpstr>ROS filesystem level</vt:lpstr>
      <vt:lpstr>ROS filesystem level – The workspace environment</vt:lpstr>
      <vt:lpstr>ROS filesystem level – The workspace environment</vt:lpstr>
      <vt:lpstr>ROS filesystem level – Package structure</vt:lpstr>
      <vt:lpstr>ROS filesystem level – package.xml</vt:lpstr>
      <vt:lpstr>ROS filesystem level – CMakeLists.txt</vt:lpstr>
      <vt:lpstr>ROS filesystem level – Launch files </vt:lpstr>
      <vt:lpstr>ROS Community level</vt:lpstr>
      <vt:lpstr>Presentación de PowerPoint</vt:lpstr>
      <vt:lpstr>ROS Commands (I)</vt:lpstr>
      <vt:lpstr>ROS Commands (II)</vt:lpstr>
      <vt:lpstr>ROS Commands (III)</vt:lpstr>
      <vt:lpstr>ROS Tools - rqt_graph</vt:lpstr>
      <vt:lpstr>ROS Tools - rqt_bag</vt:lpstr>
      <vt:lpstr>ROS Tools - RVIZ</vt:lpstr>
      <vt:lpstr>Presentación de PowerPoint</vt:lpstr>
      <vt:lpstr>Presentación de PowerPoint</vt:lpstr>
    </vt:vector>
  </TitlesOfParts>
  <Manager/>
  <Company>ERNI (Deutschland) GmbH · Arnulfpark, Luise-Ullrich-Str. 20 · D-80636 · München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Deck - EN</dc:title>
  <dc:subject/>
  <dc:creator>Victor Carrascal Frias</dc:creator>
  <cp:keywords/>
  <dc:description/>
  <cp:lastModifiedBy>Germán</cp:lastModifiedBy>
  <cp:revision>1747</cp:revision>
  <dcterms:created xsi:type="dcterms:W3CDTF">2015-07-16T13:25:07Z</dcterms:created>
  <dcterms:modified xsi:type="dcterms:W3CDTF">2018-10-05T05:11:00Z</dcterms:modified>
  <cp:category>QMS - Basic - ERNI Basic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EMOT">
    <vt:bool>true</vt:bool>
  </property>
  <property fmtid="{D5CDD505-2E9C-101B-9397-08002B2CF9AE}" pid="3" name="GUID">
    <vt:lpwstr>49883391-d383-4c84-a150-7fa19051cb55</vt:lpwstr>
  </property>
</Properties>
</file>